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2" r:id="rId2"/>
    <p:sldId id="285" r:id="rId3"/>
    <p:sldId id="257" r:id="rId4"/>
    <p:sldId id="287" r:id="rId5"/>
    <p:sldId id="288" r:id="rId6"/>
    <p:sldId id="289" r:id="rId7"/>
    <p:sldId id="260" r:id="rId8"/>
    <p:sldId id="261" r:id="rId9"/>
    <p:sldId id="290" r:id="rId10"/>
    <p:sldId id="263" r:id="rId11"/>
    <p:sldId id="264" r:id="rId12"/>
    <p:sldId id="291" r:id="rId13"/>
    <p:sldId id="265" r:id="rId14"/>
    <p:sldId id="266" r:id="rId15"/>
    <p:sldId id="268" r:id="rId16"/>
    <p:sldId id="284" r:id="rId17"/>
    <p:sldId id="293" r:id="rId18"/>
    <p:sldId id="300" r:id="rId19"/>
    <p:sldId id="269" r:id="rId20"/>
    <p:sldId id="271" r:id="rId21"/>
    <p:sldId id="272" r:id="rId22"/>
    <p:sldId id="294" r:id="rId23"/>
    <p:sldId id="295" r:id="rId24"/>
    <p:sldId id="298" r:id="rId25"/>
    <p:sldId id="296" r:id="rId26"/>
    <p:sldId id="283" r:id="rId27"/>
    <p:sldId id="299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CECEC"/>
    <a:srgbClr val="F9F9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50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87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xuxj\&#26700;&#38754;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5&#26376;&#20998;&#26512;&#25968;&#2545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xuxj\Desktop\2014&#24180;4&#26376;\&#12304;Excel&#12305;&#21407;&#22987;&#25968;&#25454;\&#12304;&#34917;&#20805;&#12305;14&#24180;4&#26376;&#37117;&#24066;&#20043;&#22768;&#21407;&#22987;&#25968;&#254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Sheet2!$B$66</c:f>
              <c:strCache>
                <c:ptCount val="1"/>
                <c:pt idx="0">
                  <c:v>都市之声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Sheet2!$A$67:$A$70</c:f>
              <c:strCache>
                <c:ptCount val="4"/>
                <c:pt idx="0">
                  <c:v>06:00 - 07:00</c:v>
                </c:pt>
                <c:pt idx="1">
                  <c:v>07:00 - 08:00</c:v>
                </c:pt>
                <c:pt idx="2">
                  <c:v>08:00 - 09:00</c:v>
                </c:pt>
                <c:pt idx="3">
                  <c:v>09:00 - 10:00</c:v>
                </c:pt>
              </c:strCache>
            </c:strRef>
          </c:cat>
          <c:val>
            <c:numRef>
              <c:f>Sheet2!$B$67:$B$70</c:f>
              <c:numCache>
                <c:formatCode>General</c:formatCode>
                <c:ptCount val="4"/>
                <c:pt idx="0">
                  <c:v>12.3</c:v>
                </c:pt>
                <c:pt idx="1">
                  <c:v>23</c:v>
                </c:pt>
                <c:pt idx="2">
                  <c:v>15.3</c:v>
                </c:pt>
                <c:pt idx="3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Sheet2!$C$66</c:f>
              <c:strCache>
                <c:ptCount val="1"/>
                <c:pt idx="0">
                  <c:v>文艺广播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</c:spPr>
          </c:marker>
          <c:cat>
            <c:strRef>
              <c:f>Sheet2!$A$67:$A$70</c:f>
              <c:strCache>
                <c:ptCount val="4"/>
                <c:pt idx="0">
                  <c:v>06:00 - 07:00</c:v>
                </c:pt>
                <c:pt idx="1">
                  <c:v>07:00 - 08:00</c:v>
                </c:pt>
                <c:pt idx="2">
                  <c:v>08:00 - 09:00</c:v>
                </c:pt>
                <c:pt idx="3">
                  <c:v>09:00 - 10:00</c:v>
                </c:pt>
              </c:strCache>
            </c:strRef>
          </c:cat>
          <c:val>
            <c:numRef>
              <c:f>Sheet2!$C$67:$C$70</c:f>
              <c:numCache>
                <c:formatCode>General</c:formatCode>
                <c:ptCount val="4"/>
                <c:pt idx="0">
                  <c:v>4.7</c:v>
                </c:pt>
                <c:pt idx="1">
                  <c:v>17.7</c:v>
                </c:pt>
                <c:pt idx="2">
                  <c:v>10.200000000000001</c:v>
                </c:pt>
                <c:pt idx="3">
                  <c:v>7.4</c:v>
                </c:pt>
              </c:numCache>
            </c:numRef>
          </c:val>
        </c:ser>
        <c:ser>
          <c:idx val="2"/>
          <c:order val="2"/>
          <c:tx>
            <c:strRef>
              <c:f>Sheet2!$D$66</c:f>
              <c:strCache>
                <c:ptCount val="1"/>
                <c:pt idx="0">
                  <c:v>交通广播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</c:spPr>
          </c:marker>
          <c:cat>
            <c:strRef>
              <c:f>Sheet2!$A$67:$A$70</c:f>
              <c:strCache>
                <c:ptCount val="4"/>
                <c:pt idx="0">
                  <c:v>06:00 - 07:00</c:v>
                </c:pt>
                <c:pt idx="1">
                  <c:v>07:00 - 08:00</c:v>
                </c:pt>
                <c:pt idx="2">
                  <c:v>08:00 - 09:00</c:v>
                </c:pt>
                <c:pt idx="3">
                  <c:v>09:00 - 10:00</c:v>
                </c:pt>
              </c:strCache>
            </c:strRef>
          </c:cat>
          <c:val>
            <c:numRef>
              <c:f>Sheet2!$D$67:$D$70</c:f>
              <c:numCache>
                <c:formatCode>General</c:formatCode>
                <c:ptCount val="4"/>
                <c:pt idx="0">
                  <c:v>14.1</c:v>
                </c:pt>
                <c:pt idx="1">
                  <c:v>25.2</c:v>
                </c:pt>
                <c:pt idx="2">
                  <c:v>20.6</c:v>
                </c:pt>
                <c:pt idx="3">
                  <c:v>12.2</c:v>
                </c:pt>
              </c:numCache>
            </c:numRef>
          </c:val>
        </c:ser>
        <c:marker val="1"/>
        <c:axId val="109729664"/>
        <c:axId val="109740032"/>
      </c:lineChart>
      <c:catAx>
        <c:axId val="109729664"/>
        <c:scaling>
          <c:orientation val="minMax"/>
        </c:scaling>
        <c:axPos val="b"/>
        <c:numFmt formatCode="General" sourceLinked="0"/>
        <c:tickLblPos val="nextTo"/>
        <c:txPr>
          <a:bodyPr rot="2700000" vert="horz"/>
          <a:lstStyle/>
          <a:p>
            <a:pPr>
              <a:defRPr sz="600">
                <a:solidFill>
                  <a:schemeClr val="tx1"/>
                </a:solidFill>
              </a:defRPr>
            </a:pPr>
            <a:endParaRPr lang="zh-CN"/>
          </a:p>
        </c:txPr>
        <c:crossAx val="109740032"/>
        <c:crosses val="autoZero"/>
        <c:auto val="1"/>
        <c:lblAlgn val="ctr"/>
        <c:lblOffset val="100"/>
      </c:catAx>
      <c:valAx>
        <c:axId val="109740032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09729664"/>
        <c:crosses val="autoZero"/>
        <c:crossBetween val="between"/>
        <c:majorUnit val="5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t"/>
      <c:layout/>
      <c:txPr>
        <a:bodyPr/>
        <a:lstStyle/>
        <a:p>
          <a:pPr>
            <a:defRPr sz="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>
      <a:solidFill>
        <a:schemeClr val="bg2">
          <a:lumMod val="90000"/>
        </a:schemeClr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doughnut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听众构成</c:v>
                </c:pt>
              </c:strCache>
            </c:strRef>
          </c:tx>
          <c:dPt>
            <c:idx val="0"/>
            <c:spPr>
              <a:solidFill>
                <a:srgbClr val="969696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rgbClr val="6FCD1D"/>
              </a:solidFill>
            </c:spPr>
          </c:dPt>
          <c:dPt>
            <c:idx val="5"/>
            <c:spPr>
              <a:solidFill>
                <a:schemeClr val="bg2">
                  <a:lumMod val="9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+mn-lt"/>
                    <a:ea typeface="+mn-ea"/>
                  </a:defRPr>
                </a:pPr>
                <a:endParaRPr lang="zh-CN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Sheet2!$A$2:$A$7</c:f>
              <c:strCache>
                <c:ptCount val="6"/>
                <c:pt idx="0">
                  <c:v>10-19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60以上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2.9</c:v>
                </c:pt>
                <c:pt idx="1">
                  <c:v>18.100000000000001</c:v>
                </c:pt>
                <c:pt idx="2">
                  <c:v>25</c:v>
                </c:pt>
                <c:pt idx="3">
                  <c:v>17</c:v>
                </c:pt>
                <c:pt idx="4">
                  <c:v>17.7</c:v>
                </c:pt>
                <c:pt idx="5">
                  <c:v>19.3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b"/>
      <c:layout/>
      <c:txPr>
        <a:bodyPr/>
        <a:lstStyle/>
        <a:p>
          <a:pPr>
            <a:defRPr sz="1050">
              <a:latin typeface="+mn-ea"/>
              <a:ea typeface="+mn-ea"/>
            </a:defRPr>
          </a:pPr>
          <a:endParaRPr lang="zh-CN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Sheet2!$B$66</c:f>
              <c:strCache>
                <c:ptCount val="1"/>
                <c:pt idx="0">
                  <c:v>都市之声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Sheet2!$A$70:$A$72</c:f>
              <c:strCache>
                <c:ptCount val="3"/>
                <c:pt idx="0">
                  <c:v>09:00 - 10:00</c:v>
                </c:pt>
                <c:pt idx="1">
                  <c:v>10:00 - 11:00</c:v>
                </c:pt>
                <c:pt idx="2">
                  <c:v>11:00 - 12:00</c:v>
                </c:pt>
              </c:strCache>
            </c:strRef>
          </c:cat>
          <c:val>
            <c:numRef>
              <c:f>Sheet2!$B$70:$B$72</c:f>
              <c:numCache>
                <c:formatCode>General</c:formatCode>
                <c:ptCount val="3"/>
                <c:pt idx="0">
                  <c:v>10.5</c:v>
                </c:pt>
                <c:pt idx="1">
                  <c:v>16.100000000000001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Sheet2!$C$66</c:f>
              <c:strCache>
                <c:ptCount val="1"/>
                <c:pt idx="0">
                  <c:v>文艺广播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</c:spPr>
          </c:marker>
          <c:cat>
            <c:strRef>
              <c:f>Sheet2!$A$70:$A$72</c:f>
              <c:strCache>
                <c:ptCount val="3"/>
                <c:pt idx="0">
                  <c:v>09:00 - 10:00</c:v>
                </c:pt>
                <c:pt idx="1">
                  <c:v>10:00 - 11:00</c:v>
                </c:pt>
                <c:pt idx="2">
                  <c:v>11:00 - 12:00</c:v>
                </c:pt>
              </c:strCache>
            </c:strRef>
          </c:cat>
          <c:val>
            <c:numRef>
              <c:f>Sheet2!$C$70:$C$72</c:f>
              <c:numCache>
                <c:formatCode>General</c:formatCode>
                <c:ptCount val="3"/>
                <c:pt idx="0">
                  <c:v>7.4</c:v>
                </c:pt>
                <c:pt idx="1">
                  <c:v>5.4</c:v>
                </c:pt>
                <c:pt idx="2">
                  <c:v>4.7</c:v>
                </c:pt>
              </c:numCache>
            </c:numRef>
          </c:val>
        </c:ser>
        <c:ser>
          <c:idx val="2"/>
          <c:order val="2"/>
          <c:tx>
            <c:strRef>
              <c:f>Sheet2!$D$66</c:f>
              <c:strCache>
                <c:ptCount val="1"/>
                <c:pt idx="0">
                  <c:v>交通广播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</c:spPr>
          </c:marker>
          <c:cat>
            <c:strRef>
              <c:f>Sheet2!$A$70:$A$72</c:f>
              <c:strCache>
                <c:ptCount val="3"/>
                <c:pt idx="0">
                  <c:v>09:00 - 10:00</c:v>
                </c:pt>
                <c:pt idx="1">
                  <c:v>10:00 - 11:00</c:v>
                </c:pt>
                <c:pt idx="2">
                  <c:v>11:00 - 12:00</c:v>
                </c:pt>
              </c:strCache>
            </c:strRef>
          </c:cat>
          <c:val>
            <c:numRef>
              <c:f>Sheet2!$D$70:$D$72</c:f>
              <c:numCache>
                <c:formatCode>General</c:formatCode>
                <c:ptCount val="3"/>
                <c:pt idx="0">
                  <c:v>12.2</c:v>
                </c:pt>
                <c:pt idx="1">
                  <c:v>9.5</c:v>
                </c:pt>
                <c:pt idx="2">
                  <c:v>7.3</c:v>
                </c:pt>
              </c:numCache>
            </c:numRef>
          </c:val>
        </c:ser>
        <c:marker val="1"/>
        <c:axId val="110064000"/>
        <c:axId val="110065920"/>
      </c:lineChart>
      <c:catAx>
        <c:axId val="110064000"/>
        <c:scaling>
          <c:orientation val="minMax"/>
        </c:scaling>
        <c:axPos val="b"/>
        <c:numFmt formatCode="General" sourceLinked="0"/>
        <c:tickLblPos val="nextTo"/>
        <c:txPr>
          <a:bodyPr rot="2700000" vert="horz"/>
          <a:lstStyle/>
          <a:p>
            <a:pPr>
              <a:defRPr sz="600">
                <a:solidFill>
                  <a:schemeClr val="tx1"/>
                </a:solidFill>
              </a:defRPr>
            </a:pPr>
            <a:endParaRPr lang="zh-CN"/>
          </a:p>
        </c:txPr>
        <c:crossAx val="110065920"/>
        <c:crosses val="autoZero"/>
        <c:auto val="1"/>
        <c:lblAlgn val="ctr"/>
        <c:lblOffset val="100"/>
      </c:catAx>
      <c:valAx>
        <c:axId val="110065920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10064000"/>
        <c:crosses val="autoZero"/>
        <c:crossBetween val="between"/>
        <c:majorUnit val="5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t"/>
      <c:layout/>
      <c:txPr>
        <a:bodyPr/>
        <a:lstStyle/>
        <a:p>
          <a:pPr>
            <a:defRPr sz="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>
      <a:solidFill>
        <a:schemeClr val="bg2">
          <a:lumMod val="90000"/>
        </a:schemeClr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Sheet2!$B$66</c:f>
              <c:strCache>
                <c:ptCount val="1"/>
                <c:pt idx="0">
                  <c:v>都市之声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Sheet2!$A$82:$A$84</c:f>
              <c:strCache>
                <c:ptCount val="3"/>
                <c:pt idx="0">
                  <c:v>21:00 - 22:00</c:v>
                </c:pt>
                <c:pt idx="1">
                  <c:v>22:00 - 23:00</c:v>
                </c:pt>
                <c:pt idx="2">
                  <c:v>23:00 - 24:00</c:v>
                </c:pt>
              </c:strCache>
            </c:strRef>
          </c:cat>
          <c:val>
            <c:numRef>
              <c:f>Sheet2!$B$82:$B$84</c:f>
              <c:numCache>
                <c:formatCode>General</c:formatCode>
                <c:ptCount val="3"/>
                <c:pt idx="0">
                  <c:v>14</c:v>
                </c:pt>
                <c:pt idx="1">
                  <c:v>9.9</c:v>
                </c:pt>
                <c:pt idx="2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Sheet2!$C$66</c:f>
              <c:strCache>
                <c:ptCount val="1"/>
                <c:pt idx="0">
                  <c:v>文艺广播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</c:spPr>
          </c:marker>
          <c:cat>
            <c:strRef>
              <c:f>Sheet2!$A$82:$A$84</c:f>
              <c:strCache>
                <c:ptCount val="3"/>
                <c:pt idx="0">
                  <c:v>21:00 - 22:00</c:v>
                </c:pt>
                <c:pt idx="1">
                  <c:v>22:00 - 23:00</c:v>
                </c:pt>
                <c:pt idx="2">
                  <c:v>23:00 - 24:00</c:v>
                </c:pt>
              </c:strCache>
            </c:strRef>
          </c:cat>
          <c:val>
            <c:numRef>
              <c:f>Sheet2!$C$82:$C$84</c:f>
              <c:numCache>
                <c:formatCode>General</c:formatCode>
                <c:ptCount val="3"/>
                <c:pt idx="0">
                  <c:v>19.399999999999999</c:v>
                </c:pt>
                <c:pt idx="1">
                  <c:v>19.5</c:v>
                </c:pt>
                <c:pt idx="2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Sheet2!$D$66</c:f>
              <c:strCache>
                <c:ptCount val="1"/>
                <c:pt idx="0">
                  <c:v>交通广播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</c:spPr>
          </c:marker>
          <c:cat>
            <c:strRef>
              <c:f>Sheet2!$A$82:$A$84</c:f>
              <c:strCache>
                <c:ptCount val="3"/>
                <c:pt idx="0">
                  <c:v>21:00 - 22:00</c:v>
                </c:pt>
                <c:pt idx="1">
                  <c:v>22:00 - 23:00</c:v>
                </c:pt>
                <c:pt idx="2">
                  <c:v>23:00 - 24:00</c:v>
                </c:pt>
              </c:strCache>
            </c:strRef>
          </c:cat>
          <c:val>
            <c:numRef>
              <c:f>Sheet2!$D$82:$D$84</c:f>
              <c:numCache>
                <c:formatCode>General</c:formatCode>
                <c:ptCount val="3"/>
                <c:pt idx="0">
                  <c:v>5.3</c:v>
                </c:pt>
                <c:pt idx="1">
                  <c:v>5.3</c:v>
                </c:pt>
                <c:pt idx="2">
                  <c:v>5.5</c:v>
                </c:pt>
              </c:numCache>
            </c:numRef>
          </c:val>
        </c:ser>
        <c:marker val="1"/>
        <c:axId val="110099840"/>
        <c:axId val="109978368"/>
      </c:lineChart>
      <c:catAx>
        <c:axId val="110099840"/>
        <c:scaling>
          <c:orientation val="minMax"/>
        </c:scaling>
        <c:axPos val="b"/>
        <c:numFmt formatCode="General" sourceLinked="0"/>
        <c:tickLblPos val="nextTo"/>
        <c:txPr>
          <a:bodyPr rot="2700000" vert="horz"/>
          <a:lstStyle/>
          <a:p>
            <a:pPr>
              <a:defRPr sz="600">
                <a:solidFill>
                  <a:schemeClr val="tx1"/>
                </a:solidFill>
              </a:defRPr>
            </a:pPr>
            <a:endParaRPr lang="zh-CN"/>
          </a:p>
        </c:txPr>
        <c:crossAx val="109978368"/>
        <c:crosses val="autoZero"/>
        <c:auto val="1"/>
        <c:lblAlgn val="ctr"/>
        <c:lblOffset val="100"/>
      </c:catAx>
      <c:valAx>
        <c:axId val="109978368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10099840"/>
        <c:crosses val="autoZero"/>
        <c:crossBetween val="between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t"/>
      <c:layout/>
      <c:txPr>
        <a:bodyPr/>
        <a:lstStyle/>
        <a:p>
          <a:pPr>
            <a:defRPr sz="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>
      <a:solidFill>
        <a:schemeClr val="bg2">
          <a:lumMod val="90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Sheet2!$B$66</c:f>
              <c:strCache>
                <c:ptCount val="1"/>
                <c:pt idx="0">
                  <c:v>都市之声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Sheet2!$A$75:$A$77</c:f>
              <c:strCache>
                <c:ptCount val="3"/>
                <c:pt idx="0">
                  <c:v>14:00 - 15:00</c:v>
                </c:pt>
                <c:pt idx="1">
                  <c:v>15:00 - 16:00</c:v>
                </c:pt>
                <c:pt idx="2">
                  <c:v>16:00 - 17:00</c:v>
                </c:pt>
              </c:strCache>
            </c:strRef>
          </c:cat>
          <c:val>
            <c:numRef>
              <c:f>Sheet2!$B$75:$B$77</c:f>
              <c:numCache>
                <c:formatCode>General</c:formatCode>
                <c:ptCount val="3"/>
                <c:pt idx="0">
                  <c:v>11.2</c:v>
                </c:pt>
                <c:pt idx="1">
                  <c:v>16.899999999999999</c:v>
                </c:pt>
                <c:pt idx="2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Sheet2!$C$66</c:f>
              <c:strCache>
                <c:ptCount val="1"/>
                <c:pt idx="0">
                  <c:v>文艺广播</c:v>
                </c:pt>
              </c:strCache>
            </c:strRef>
          </c:tx>
          <c:spPr>
            <a:ln w="1905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</c:spPr>
          </c:marker>
          <c:cat>
            <c:strRef>
              <c:f>Sheet2!$A$75:$A$77</c:f>
              <c:strCache>
                <c:ptCount val="3"/>
                <c:pt idx="0">
                  <c:v>14:00 - 15:00</c:v>
                </c:pt>
                <c:pt idx="1">
                  <c:v>15:00 - 16:00</c:v>
                </c:pt>
                <c:pt idx="2">
                  <c:v>16:00 - 17:00</c:v>
                </c:pt>
              </c:strCache>
            </c:strRef>
          </c:cat>
          <c:val>
            <c:numRef>
              <c:f>Sheet2!$C$75:$C$77</c:f>
              <c:numCache>
                <c:formatCode>General</c:formatCode>
                <c:ptCount val="3"/>
                <c:pt idx="0">
                  <c:v>8.7000000000000011</c:v>
                </c:pt>
                <c:pt idx="1">
                  <c:v>12</c:v>
                </c:pt>
                <c:pt idx="2">
                  <c:v>11.9</c:v>
                </c:pt>
              </c:numCache>
            </c:numRef>
          </c:val>
        </c:ser>
        <c:ser>
          <c:idx val="2"/>
          <c:order val="2"/>
          <c:tx>
            <c:strRef>
              <c:f>Sheet2!$D$66</c:f>
              <c:strCache>
                <c:ptCount val="1"/>
                <c:pt idx="0">
                  <c:v>交通广播</c:v>
                </c:pt>
              </c:strCache>
            </c:strRef>
          </c:tx>
          <c:spPr>
            <a:ln w="19050">
              <a:solidFill>
                <a:schemeClr val="accent5"/>
              </a:solidFill>
            </a:ln>
          </c:spPr>
          <c:marker>
            <c:spPr>
              <a:solidFill>
                <a:schemeClr val="accent5"/>
              </a:solidFill>
              <a:ln w="19050">
                <a:solidFill>
                  <a:schemeClr val="accent5"/>
                </a:solidFill>
              </a:ln>
            </c:spPr>
          </c:marker>
          <c:cat>
            <c:strRef>
              <c:f>Sheet2!$A$75:$A$77</c:f>
              <c:strCache>
                <c:ptCount val="3"/>
                <c:pt idx="0">
                  <c:v>14:00 - 15:00</c:v>
                </c:pt>
                <c:pt idx="1">
                  <c:v>15:00 - 16:00</c:v>
                </c:pt>
                <c:pt idx="2">
                  <c:v>16:00 - 17:00</c:v>
                </c:pt>
              </c:strCache>
            </c:strRef>
          </c:cat>
          <c:val>
            <c:numRef>
              <c:f>Sheet2!$D$75:$D$77</c:f>
              <c:numCache>
                <c:formatCode>General</c:formatCode>
                <c:ptCount val="3"/>
                <c:pt idx="0">
                  <c:v>7.9</c:v>
                </c:pt>
                <c:pt idx="1">
                  <c:v>7.6</c:v>
                </c:pt>
                <c:pt idx="2">
                  <c:v>7.4</c:v>
                </c:pt>
              </c:numCache>
            </c:numRef>
          </c:val>
        </c:ser>
        <c:marker val="1"/>
        <c:axId val="110003328"/>
        <c:axId val="110005248"/>
      </c:lineChart>
      <c:catAx>
        <c:axId val="110003328"/>
        <c:scaling>
          <c:orientation val="minMax"/>
        </c:scaling>
        <c:axPos val="b"/>
        <c:numFmt formatCode="General" sourceLinked="0"/>
        <c:tickLblPos val="nextTo"/>
        <c:txPr>
          <a:bodyPr rot="2700000" vert="horz"/>
          <a:lstStyle/>
          <a:p>
            <a:pPr>
              <a:defRPr sz="600">
                <a:solidFill>
                  <a:schemeClr val="tx1"/>
                </a:solidFill>
              </a:defRPr>
            </a:pPr>
            <a:endParaRPr lang="zh-CN"/>
          </a:p>
        </c:txPr>
        <c:crossAx val="110005248"/>
        <c:crosses val="autoZero"/>
        <c:auto val="1"/>
        <c:lblAlgn val="ctr"/>
        <c:lblOffset val="100"/>
      </c:catAx>
      <c:valAx>
        <c:axId val="110005248"/>
        <c:scaling>
          <c:orientation val="minMax"/>
        </c:scaling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10003328"/>
        <c:crosses val="autoZero"/>
        <c:crossBetween val="between"/>
        <c:majorUnit val="5"/>
      </c:valAx>
      <c:spPr>
        <a:ln>
          <a:solidFill>
            <a:schemeClr val="bg2">
              <a:lumMod val="90000"/>
            </a:schemeClr>
          </a:solidFill>
        </a:ln>
      </c:spPr>
    </c:plotArea>
    <c:legend>
      <c:legendPos val="t"/>
      <c:layout/>
      <c:txPr>
        <a:bodyPr/>
        <a:lstStyle/>
        <a:p>
          <a:pPr>
            <a:defRPr sz="6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zh-CN"/>
        </a:p>
      </c:txPr>
    </c:legend>
    <c:plotVisOnly val="1"/>
    <c:dispBlanksAs val="gap"/>
  </c:chart>
  <c:spPr>
    <a:solidFill>
      <a:schemeClr val="bg1"/>
    </a:solidFill>
    <a:ln>
      <a:solidFill>
        <a:schemeClr val="bg2">
          <a:lumMod val="9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  <c:txPr>
        <a:bodyPr/>
        <a:lstStyle/>
        <a:p>
          <a:pPr algn="ctr" rtl="0">
            <a:defRPr lang="zh-CN" altLang="en-US" sz="900" b="1" i="0" u="none" strike="noStrike" kern="1200" baseline="0" dirty="0">
              <a:solidFill>
                <a:schemeClr val="tx1"/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plotArea>
      <c:layout/>
      <c:lineChart>
        <c:grouping val="standard"/>
        <c:ser>
          <c:idx val="0"/>
          <c:order val="0"/>
          <c:tx>
            <c:strRef>
              <c:f>Sheet2!$B$92</c:f>
              <c:strCache>
                <c:ptCount val="1"/>
                <c:pt idx="0">
                  <c:v>收听率%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Sheet2!$A$101:$A$103</c:f>
              <c:strCache>
                <c:ptCount val="3"/>
                <c:pt idx="0">
                  <c:v>14:00 - 15:00</c:v>
                </c:pt>
                <c:pt idx="1">
                  <c:v>15:00 - 16:00</c:v>
                </c:pt>
                <c:pt idx="2">
                  <c:v>16:00 - 17:00</c:v>
                </c:pt>
              </c:strCache>
            </c:strRef>
          </c:cat>
          <c:val>
            <c:numRef>
              <c:f>Sheet2!$B$101:$B$103</c:f>
              <c:numCache>
                <c:formatCode>General</c:formatCode>
                <c:ptCount val="3"/>
                <c:pt idx="0">
                  <c:v>0.21800000000000044</c:v>
                </c:pt>
                <c:pt idx="1">
                  <c:v>0.35700000000000032</c:v>
                </c:pt>
                <c:pt idx="2">
                  <c:v>0.16200000000000001</c:v>
                </c:pt>
              </c:numCache>
            </c:numRef>
          </c:val>
        </c:ser>
        <c:marker val="1"/>
        <c:axId val="109402368"/>
        <c:axId val="109425024"/>
      </c:lineChart>
      <c:catAx>
        <c:axId val="109402368"/>
        <c:scaling>
          <c:orientation val="minMax"/>
        </c:scaling>
        <c:axPos val="b"/>
        <c:numFmt formatCode="General" sourceLinked="0"/>
        <c:tickLblPos val="nextTo"/>
        <c:txPr>
          <a:bodyPr rot="2700000"/>
          <a:lstStyle/>
          <a:p>
            <a:pPr>
              <a:defRPr sz="700">
                <a:solidFill>
                  <a:schemeClr val="tx1"/>
                </a:solidFill>
                <a:latin typeface="+mn-lt"/>
              </a:defRPr>
            </a:pPr>
            <a:endParaRPr lang="zh-CN"/>
          </a:p>
        </c:txPr>
        <c:crossAx val="109425024"/>
        <c:crosses val="autoZero"/>
        <c:auto val="1"/>
        <c:lblAlgn val="ctr"/>
        <c:lblOffset val="100"/>
      </c:catAx>
      <c:valAx>
        <c:axId val="109425024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09402368"/>
        <c:crosses val="autoZero"/>
        <c:crossBetween val="between"/>
        <c:majorUnit val="0.1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>
      <a:solidFill>
        <a:schemeClr val="bg1">
          <a:lumMod val="75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algn="ctr" rtl="0">
              <a:defRPr lang="zh-CN" altLang="en-US" sz="900" b="1" i="0" u="none" strike="noStrike" kern="1200" baseline="0">
                <a:solidFill>
                  <a:srgbClr val="595656"/>
                </a:solidFill>
                <a:latin typeface="+mj-ea"/>
                <a:ea typeface="+mj-ea"/>
                <a:cs typeface="+mn-cs"/>
              </a:defRPr>
            </a:pPr>
            <a:r>
              <a:rPr lang="zh-CN" altLang="en-US" sz="900" b="1" i="0" u="none" strike="noStrike" kern="1200" baseline="0" dirty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收听率%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Sheet2!$B$92</c:f>
              <c:strCache>
                <c:ptCount val="1"/>
                <c:pt idx="0">
                  <c:v>收听率%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Sheet2!$A$96:$A$98</c:f>
              <c:strCache>
                <c:ptCount val="3"/>
                <c:pt idx="0">
                  <c:v>09:00 - 10:00</c:v>
                </c:pt>
                <c:pt idx="1">
                  <c:v>10:00 - 11:00</c:v>
                </c:pt>
                <c:pt idx="2">
                  <c:v>11:00 - 12:00</c:v>
                </c:pt>
              </c:strCache>
            </c:strRef>
          </c:cat>
          <c:val>
            <c:numRef>
              <c:f>Sheet2!$B$96:$B$98</c:f>
              <c:numCache>
                <c:formatCode>General</c:formatCode>
                <c:ptCount val="3"/>
                <c:pt idx="0">
                  <c:v>0.224</c:v>
                </c:pt>
                <c:pt idx="1">
                  <c:v>0.26</c:v>
                </c:pt>
                <c:pt idx="2">
                  <c:v>0.22800000000000001</c:v>
                </c:pt>
              </c:numCache>
            </c:numRef>
          </c:val>
        </c:ser>
        <c:marker val="1"/>
        <c:axId val="109435904"/>
        <c:axId val="109438080"/>
      </c:lineChart>
      <c:catAx>
        <c:axId val="109435904"/>
        <c:scaling>
          <c:orientation val="minMax"/>
        </c:scaling>
        <c:axPos val="b"/>
        <c:numFmt formatCode="General" sourceLinked="0"/>
        <c:tickLblPos val="nextTo"/>
        <c:txPr>
          <a:bodyPr rot="2700000"/>
          <a:lstStyle/>
          <a:p>
            <a:pPr algn="ctr">
              <a:defRPr lang="zh-CN" altLang="en-US" sz="700" b="0" i="0" u="none" strike="noStrike" kern="1200" baseline="0">
                <a:solidFill>
                  <a:srgbClr val="595656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9438080"/>
        <c:crosses val="autoZero"/>
        <c:auto val="1"/>
        <c:lblAlgn val="ctr"/>
        <c:lblOffset val="100"/>
      </c:catAx>
      <c:valAx>
        <c:axId val="10943808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09435904"/>
        <c:crosses val="autoZero"/>
        <c:crossBetween val="between"/>
        <c:majorUnit val="2.0000000000000011E-2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>
      <a:solidFill>
        <a:schemeClr val="bg1">
          <a:lumMod val="75000"/>
        </a:scheme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  <c:txPr>
        <a:bodyPr/>
        <a:lstStyle/>
        <a:p>
          <a:pPr>
            <a:defRPr lang="zh-CN" altLang="en-US" sz="900" b="1" i="0" u="none" strike="noStrike" kern="1200" baseline="0">
              <a:solidFill>
                <a:schemeClr val="tx1"/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plotArea>
      <c:layout/>
      <c:lineChart>
        <c:grouping val="standard"/>
        <c:ser>
          <c:idx val="0"/>
          <c:order val="0"/>
          <c:tx>
            <c:strRef>
              <c:f>Sheet2!$B$92</c:f>
              <c:strCache>
                <c:ptCount val="1"/>
                <c:pt idx="0">
                  <c:v>收听率%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Sheet2!$A$93:$A$96</c:f>
              <c:strCache>
                <c:ptCount val="4"/>
                <c:pt idx="0">
                  <c:v>06:00 - 07:00</c:v>
                </c:pt>
                <c:pt idx="1">
                  <c:v>07:00 - 08:00</c:v>
                </c:pt>
                <c:pt idx="2">
                  <c:v>08:00 - 09:00</c:v>
                </c:pt>
                <c:pt idx="3">
                  <c:v>09:00 - 10:00</c:v>
                </c:pt>
              </c:strCache>
            </c:strRef>
          </c:cat>
          <c:val>
            <c:numRef>
              <c:f>Sheet2!$B$93:$B$96</c:f>
              <c:numCache>
                <c:formatCode>General</c:formatCode>
                <c:ptCount val="4"/>
                <c:pt idx="0">
                  <c:v>6.6000000000000003E-2</c:v>
                </c:pt>
                <c:pt idx="1">
                  <c:v>0.26500000000000001</c:v>
                </c:pt>
                <c:pt idx="2">
                  <c:v>0.33000000000000246</c:v>
                </c:pt>
                <c:pt idx="3">
                  <c:v>0.224</c:v>
                </c:pt>
              </c:numCache>
            </c:numRef>
          </c:val>
        </c:ser>
        <c:marker val="1"/>
        <c:axId val="110186880"/>
        <c:axId val="110188800"/>
      </c:lineChart>
      <c:catAx>
        <c:axId val="110186880"/>
        <c:scaling>
          <c:orientation val="minMax"/>
        </c:scaling>
        <c:axPos val="b"/>
        <c:numFmt formatCode="General" sourceLinked="0"/>
        <c:tickLblPos val="nextTo"/>
        <c:txPr>
          <a:bodyPr rot="2700000"/>
          <a:lstStyle/>
          <a:p>
            <a:pPr>
              <a:defRPr sz="700" b="0">
                <a:solidFill>
                  <a:schemeClr val="tx1"/>
                </a:solidFill>
              </a:defRPr>
            </a:pPr>
            <a:endParaRPr lang="zh-CN"/>
          </a:p>
        </c:txPr>
        <c:crossAx val="110188800"/>
        <c:crosses val="autoZero"/>
        <c:auto val="1"/>
        <c:lblAlgn val="ctr"/>
        <c:lblOffset val="100"/>
      </c:catAx>
      <c:valAx>
        <c:axId val="11018880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10186880"/>
        <c:crosses val="autoZero"/>
        <c:crossBetween val="between"/>
        <c:majorUnit val="0.1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>
      <a:solidFill>
        <a:schemeClr val="bg1">
          <a:lumMod val="75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layout/>
      <c:txPr>
        <a:bodyPr/>
        <a:lstStyle/>
        <a:p>
          <a:pPr algn="ctr" rtl="0">
            <a:defRPr lang="zh-CN" altLang="en-US" sz="900" b="1" i="0" u="none" strike="noStrike" kern="1200" baseline="0" dirty="0">
              <a:solidFill>
                <a:schemeClr val="tx1"/>
              </a:solidFill>
              <a:latin typeface="+mj-ea"/>
              <a:ea typeface="+mj-ea"/>
              <a:cs typeface="+mn-cs"/>
            </a:defRPr>
          </a:pPr>
          <a:endParaRPr lang="zh-CN"/>
        </a:p>
      </c:txPr>
    </c:title>
    <c:plotArea>
      <c:layout/>
      <c:lineChart>
        <c:grouping val="standard"/>
        <c:ser>
          <c:idx val="0"/>
          <c:order val="0"/>
          <c:tx>
            <c:strRef>
              <c:f>Sheet2!$B$92</c:f>
              <c:strCache>
                <c:ptCount val="1"/>
                <c:pt idx="0">
                  <c:v>收听率%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</c:marker>
          <c:cat>
            <c:strRef>
              <c:f>Sheet2!$A$107:$A$110</c:f>
              <c:strCache>
                <c:ptCount val="4"/>
                <c:pt idx="0">
                  <c:v>20:00 - 21:00</c:v>
                </c:pt>
                <c:pt idx="1">
                  <c:v>21:00 - 22:00</c:v>
                </c:pt>
                <c:pt idx="2">
                  <c:v>22:00 - 23:00</c:v>
                </c:pt>
                <c:pt idx="3">
                  <c:v>23:00 - 24:00</c:v>
                </c:pt>
              </c:strCache>
            </c:strRef>
          </c:cat>
          <c:val>
            <c:numRef>
              <c:f>Sheet2!$B$107:$B$110</c:f>
              <c:numCache>
                <c:formatCode>General</c:formatCode>
                <c:ptCount val="4"/>
                <c:pt idx="0">
                  <c:v>0.16500000000000001</c:v>
                </c:pt>
                <c:pt idx="1">
                  <c:v>0.254</c:v>
                </c:pt>
                <c:pt idx="2">
                  <c:v>0.12200000000000009</c:v>
                </c:pt>
                <c:pt idx="3">
                  <c:v>1.7999999999999999E-2</c:v>
                </c:pt>
              </c:numCache>
            </c:numRef>
          </c:val>
        </c:ser>
        <c:marker val="1"/>
        <c:axId val="110220416"/>
        <c:axId val="110222336"/>
      </c:lineChart>
      <c:catAx>
        <c:axId val="110220416"/>
        <c:scaling>
          <c:orientation val="minMax"/>
        </c:scaling>
        <c:axPos val="b"/>
        <c:numFmt formatCode="General" sourceLinked="0"/>
        <c:tickLblPos val="nextTo"/>
        <c:txPr>
          <a:bodyPr rot="2700000"/>
          <a:lstStyle/>
          <a:p>
            <a:pPr>
              <a:defRPr sz="700">
                <a:solidFill>
                  <a:schemeClr val="tx1"/>
                </a:solidFill>
              </a:defRPr>
            </a:pPr>
            <a:endParaRPr lang="zh-CN"/>
          </a:p>
        </c:txPr>
        <c:crossAx val="110222336"/>
        <c:crosses val="autoZero"/>
        <c:auto val="1"/>
        <c:lblAlgn val="ctr"/>
        <c:lblOffset val="100"/>
      </c:catAx>
      <c:valAx>
        <c:axId val="11022233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110220416"/>
        <c:crosses val="autoZero"/>
        <c:crossBetween val="between"/>
        <c:majorUnit val="0.1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>
      <a:solidFill>
        <a:schemeClr val="bg1">
          <a:lumMod val="75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学历-北京所有频率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dPt>
            <c:idx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</c:dPt>
          <c:cat>
            <c:strRef>
              <c:f>Sheet1!$A$2:$A$11</c:f>
              <c:strCache>
                <c:ptCount val="10"/>
                <c:pt idx="0">
                  <c:v>初中</c:v>
                </c:pt>
                <c:pt idx="1">
                  <c:v>高中</c:v>
                </c:pt>
                <c:pt idx="2">
                  <c:v>大学及以上</c:v>
                </c:pt>
                <c:pt idx="3">
                  <c:v>学生</c:v>
                </c:pt>
                <c:pt idx="4">
                  <c:v>家庭主妇/无业人员</c:v>
                </c:pt>
                <c:pt idx="5">
                  <c:v>职场人士</c:v>
                </c:pt>
                <c:pt idx="6">
                  <c:v>月消费1000元以下</c:v>
                </c:pt>
                <c:pt idx="7">
                  <c:v>月消费1001-2000元</c:v>
                </c:pt>
                <c:pt idx="8">
                  <c:v>月消费2001-3000元</c:v>
                </c:pt>
                <c:pt idx="9">
                  <c:v>月消费3000元以上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10.3</c:v>
                </c:pt>
                <c:pt idx="1">
                  <c:v>32.5</c:v>
                </c:pt>
                <c:pt idx="2">
                  <c:v>56.9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学历-都市之声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cat>
            <c:strRef>
              <c:f>Sheet1!$A$2:$A$11</c:f>
              <c:strCache>
                <c:ptCount val="10"/>
                <c:pt idx="0">
                  <c:v>初中</c:v>
                </c:pt>
                <c:pt idx="1">
                  <c:v>高中</c:v>
                </c:pt>
                <c:pt idx="2">
                  <c:v>大学及以上</c:v>
                </c:pt>
                <c:pt idx="3">
                  <c:v>学生</c:v>
                </c:pt>
                <c:pt idx="4">
                  <c:v>家庭主妇/无业人员</c:v>
                </c:pt>
                <c:pt idx="5">
                  <c:v>职场人士</c:v>
                </c:pt>
                <c:pt idx="6">
                  <c:v>月消费1000元以下</c:v>
                </c:pt>
                <c:pt idx="7">
                  <c:v>月消费1001-2000元</c:v>
                </c:pt>
                <c:pt idx="8">
                  <c:v>月消费2001-3000元</c:v>
                </c:pt>
                <c:pt idx="9">
                  <c:v>月消费3000元以上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4.5999999999999996</c:v>
                </c:pt>
                <c:pt idx="1">
                  <c:v>24</c:v>
                </c:pt>
                <c:pt idx="2">
                  <c:v>71.099999999999994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职业-北京所有频率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初中</c:v>
                </c:pt>
                <c:pt idx="1">
                  <c:v>高中</c:v>
                </c:pt>
                <c:pt idx="2">
                  <c:v>大学及以上</c:v>
                </c:pt>
                <c:pt idx="3">
                  <c:v>学生</c:v>
                </c:pt>
                <c:pt idx="4">
                  <c:v>家庭主妇/无业人员</c:v>
                </c:pt>
                <c:pt idx="5">
                  <c:v>职场人士</c:v>
                </c:pt>
                <c:pt idx="6">
                  <c:v>月消费1000元以下</c:v>
                </c:pt>
                <c:pt idx="7">
                  <c:v>月消费1001-2000元</c:v>
                </c:pt>
                <c:pt idx="8">
                  <c:v>月消费2001-3000元</c:v>
                </c:pt>
                <c:pt idx="9">
                  <c:v>月消费3000元以上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3">
                  <c:v>2.4</c:v>
                </c:pt>
                <c:pt idx="4">
                  <c:v>8.3000000000000007</c:v>
                </c:pt>
                <c:pt idx="5">
                  <c:v>89.3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职业-都市之声</c:v>
                </c:pt>
              </c:strCache>
            </c:strRef>
          </c:tx>
          <c:spPr>
            <a:solidFill>
              <a:schemeClr val="accent6"/>
            </a:solidFill>
          </c:spPr>
          <c:cat>
            <c:strRef>
              <c:f>Sheet1!$A$2:$A$11</c:f>
              <c:strCache>
                <c:ptCount val="10"/>
                <c:pt idx="0">
                  <c:v>初中</c:v>
                </c:pt>
                <c:pt idx="1">
                  <c:v>高中</c:v>
                </c:pt>
                <c:pt idx="2">
                  <c:v>大学及以上</c:v>
                </c:pt>
                <c:pt idx="3">
                  <c:v>学生</c:v>
                </c:pt>
                <c:pt idx="4">
                  <c:v>家庭主妇/无业人员</c:v>
                </c:pt>
                <c:pt idx="5">
                  <c:v>职场人士</c:v>
                </c:pt>
                <c:pt idx="6">
                  <c:v>月消费1000元以下</c:v>
                </c:pt>
                <c:pt idx="7">
                  <c:v>月消费1001-2000元</c:v>
                </c:pt>
                <c:pt idx="8">
                  <c:v>月消费2001-3000元</c:v>
                </c:pt>
                <c:pt idx="9">
                  <c:v>月消费3000元以上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3">
                  <c:v>2.5</c:v>
                </c:pt>
                <c:pt idx="4">
                  <c:v>4.5</c:v>
                </c:pt>
                <c:pt idx="5">
                  <c:v>93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消费能力-北京所有频率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cat>
            <c:strRef>
              <c:f>Sheet1!$A$2:$A$11</c:f>
              <c:strCache>
                <c:ptCount val="10"/>
                <c:pt idx="0">
                  <c:v>初中</c:v>
                </c:pt>
                <c:pt idx="1">
                  <c:v>高中</c:v>
                </c:pt>
                <c:pt idx="2">
                  <c:v>大学及以上</c:v>
                </c:pt>
                <c:pt idx="3">
                  <c:v>学生</c:v>
                </c:pt>
                <c:pt idx="4">
                  <c:v>家庭主妇/无业人员</c:v>
                </c:pt>
                <c:pt idx="5">
                  <c:v>职场人士</c:v>
                </c:pt>
                <c:pt idx="6">
                  <c:v>月消费1000元以下</c:v>
                </c:pt>
                <c:pt idx="7">
                  <c:v>月消费1001-2000元</c:v>
                </c:pt>
                <c:pt idx="8">
                  <c:v>月消费2001-3000元</c:v>
                </c:pt>
                <c:pt idx="9">
                  <c:v>月消费3000元以上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6">
                  <c:v>7</c:v>
                </c:pt>
                <c:pt idx="7">
                  <c:v>6.4</c:v>
                </c:pt>
                <c:pt idx="8">
                  <c:v>20.399999999999999</c:v>
                </c:pt>
                <c:pt idx="9">
                  <c:v>66.2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消费能力-都市之声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Sheet1!$A$2:$A$11</c:f>
              <c:strCache>
                <c:ptCount val="10"/>
                <c:pt idx="0">
                  <c:v>初中</c:v>
                </c:pt>
                <c:pt idx="1">
                  <c:v>高中</c:v>
                </c:pt>
                <c:pt idx="2">
                  <c:v>大学及以上</c:v>
                </c:pt>
                <c:pt idx="3">
                  <c:v>学生</c:v>
                </c:pt>
                <c:pt idx="4">
                  <c:v>家庭主妇/无业人员</c:v>
                </c:pt>
                <c:pt idx="5">
                  <c:v>职场人士</c:v>
                </c:pt>
                <c:pt idx="6">
                  <c:v>月消费1000元以下</c:v>
                </c:pt>
                <c:pt idx="7">
                  <c:v>月消费1001-2000元</c:v>
                </c:pt>
                <c:pt idx="8">
                  <c:v>月消费2001-3000元</c:v>
                </c:pt>
                <c:pt idx="9">
                  <c:v>月消费3000元以上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6">
                  <c:v>7</c:v>
                </c:pt>
                <c:pt idx="7">
                  <c:v>8</c:v>
                </c:pt>
                <c:pt idx="8">
                  <c:v>8.6</c:v>
                </c:pt>
                <c:pt idx="9">
                  <c:v>76.400000000000006</c:v>
                </c:pt>
              </c:numCache>
            </c:numRef>
          </c:val>
        </c:ser>
        <c:gapWidth val="0"/>
        <c:axId val="110150016"/>
        <c:axId val="110151552"/>
      </c:barChart>
      <c:catAx>
        <c:axId val="11015001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7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pPr>
            <a:endParaRPr lang="zh-CN"/>
          </a:p>
        </c:txPr>
        <c:crossAx val="110151552"/>
        <c:crosses val="autoZero"/>
        <c:auto val="1"/>
        <c:lblAlgn val="ctr"/>
        <c:lblOffset val="100"/>
      </c:catAx>
      <c:valAx>
        <c:axId val="110151552"/>
        <c:scaling>
          <c:orientation val="minMax"/>
        </c:scaling>
        <c:delete val="1"/>
        <c:axPos val="l"/>
        <c:numFmt formatCode="General" sourceLinked="1"/>
        <c:tickLblPos val="nextTo"/>
        <c:crossAx val="11015001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8.7626973728151064E-2"/>
          <c:y val="0"/>
          <c:w val="0.83410137173860943"/>
          <c:h val="7.7643573229536592E-2"/>
        </c:manualLayout>
      </c:layout>
      <c:txPr>
        <a:bodyPr/>
        <a:lstStyle/>
        <a:p>
          <a:pPr>
            <a:defRPr sz="800">
              <a:solidFill>
                <a:schemeClr val="tx1"/>
              </a:solidFill>
              <a:latin typeface="微软雅黑" pitchFamily="34" charset="-122"/>
              <a:ea typeface="微软雅黑" pitchFamily="34" charset="-122"/>
            </a:defRPr>
          </a:pPr>
          <a:endParaRPr lang="zh-CN"/>
        </a:p>
      </c:txPr>
    </c:legend>
    <c:plotVisOnly val="1"/>
    <c:dispBlanksAs val="gap"/>
  </c:chart>
  <c:spPr>
    <a:noFill/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B87E6-D606-467B-BAD0-032A3651B799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0D45-7DFA-44ED-B0C6-443FAC79F2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34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A760-2072-4047-B015-0A05CD9E841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B318A-6DEE-4981-B522-EC32B3479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0700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D39A4-F1E7-444D-9146-988D9F24459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837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155E5-6F30-421B-AE2B-96A0E014616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5342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等腰三角形 25"/>
          <p:cNvSpPr/>
          <p:nvPr userDrawn="1"/>
        </p:nvSpPr>
        <p:spPr>
          <a:xfrm rot="10800000" flipV="1">
            <a:off x="5500694" y="2747476"/>
            <a:ext cx="2814449" cy="2396023"/>
          </a:xfrm>
          <a:prstGeom prst="triangle">
            <a:avLst>
              <a:gd name="adj" fmla="val 508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799746" y="0"/>
            <a:ext cx="2814449" cy="2396023"/>
          </a:xfrm>
          <a:prstGeom prst="triangle">
            <a:avLst>
              <a:gd name="adj" fmla="val 5082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9"/>
          <p:cNvGrpSpPr/>
          <p:nvPr/>
        </p:nvGrpSpPr>
        <p:grpSpPr>
          <a:xfrm>
            <a:off x="0" y="1"/>
            <a:ext cx="3293068" cy="4500578"/>
            <a:chOff x="71406" y="79553"/>
            <a:chExt cx="3235812" cy="4421487"/>
          </a:xfrm>
          <a:solidFill>
            <a:schemeClr val="accent1"/>
          </a:solidFill>
        </p:grpSpPr>
        <p:sp>
          <p:nvSpPr>
            <p:cNvPr id="11" name="直角三角形 10"/>
            <p:cNvSpPr/>
            <p:nvPr/>
          </p:nvSpPr>
          <p:spPr>
            <a:xfrm>
              <a:off x="770620" y="79553"/>
              <a:ext cx="2536598" cy="4421487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1406" y="79553"/>
              <a:ext cx="714380" cy="44214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17"/>
          <p:cNvGrpSpPr/>
          <p:nvPr/>
        </p:nvGrpSpPr>
        <p:grpSpPr>
          <a:xfrm>
            <a:off x="3357554" y="1"/>
            <a:ext cx="5715041" cy="571485"/>
            <a:chOff x="3241582" y="78454"/>
            <a:chExt cx="5625395" cy="481830"/>
          </a:xfrm>
          <a:solidFill>
            <a:schemeClr val="accent3"/>
          </a:solidFill>
        </p:grpSpPr>
        <p:sp>
          <p:nvSpPr>
            <p:cNvPr id="9" name="等腰三角形 8"/>
            <p:cNvSpPr/>
            <p:nvPr/>
          </p:nvSpPr>
          <p:spPr>
            <a:xfrm>
              <a:off x="3241582" y="78454"/>
              <a:ext cx="646430" cy="48183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93169" y="78454"/>
              <a:ext cx="5273808" cy="481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9"/>
          <p:cNvGrpSpPr/>
          <p:nvPr/>
        </p:nvGrpSpPr>
        <p:grpSpPr>
          <a:xfrm flipH="1" flipV="1">
            <a:off x="5850932" y="642924"/>
            <a:ext cx="3293067" cy="4500576"/>
            <a:chOff x="71406" y="79552"/>
            <a:chExt cx="3235812" cy="4421485"/>
          </a:xfrm>
          <a:solidFill>
            <a:schemeClr val="accent1"/>
          </a:solidFill>
        </p:grpSpPr>
        <p:sp>
          <p:nvSpPr>
            <p:cNvPr id="20" name="直角三角形 19"/>
            <p:cNvSpPr/>
            <p:nvPr/>
          </p:nvSpPr>
          <p:spPr>
            <a:xfrm>
              <a:off x="770620" y="79552"/>
              <a:ext cx="2536598" cy="442148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1406" y="79552"/>
              <a:ext cx="714380" cy="44214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7"/>
          <p:cNvGrpSpPr/>
          <p:nvPr/>
        </p:nvGrpSpPr>
        <p:grpSpPr>
          <a:xfrm flipH="1" flipV="1">
            <a:off x="0" y="4572014"/>
            <a:ext cx="5715040" cy="571485"/>
            <a:chOff x="3241582" y="78454"/>
            <a:chExt cx="5625395" cy="481830"/>
          </a:xfrm>
          <a:solidFill>
            <a:schemeClr val="accent3"/>
          </a:solidFill>
        </p:grpSpPr>
        <p:sp>
          <p:nvSpPr>
            <p:cNvPr id="18" name="等腰三角形 17"/>
            <p:cNvSpPr/>
            <p:nvPr/>
          </p:nvSpPr>
          <p:spPr>
            <a:xfrm>
              <a:off x="3241582" y="78454"/>
              <a:ext cx="646431" cy="48182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593170" y="78455"/>
              <a:ext cx="5273807" cy="4818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 descr="Uradio-Logo  最终-PN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62304" y="1767174"/>
            <a:ext cx="2619393" cy="5188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标题 1"/>
          <p:cNvSpPr txBox="1">
            <a:spLocks/>
          </p:cNvSpPr>
          <p:nvPr userDrawn="1"/>
        </p:nvSpPr>
        <p:spPr>
          <a:xfrm>
            <a:off x="2357422" y="2187426"/>
            <a:ext cx="4429156" cy="68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>都市之声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幼圆" pitchFamily="49" charset="-122"/>
                <a:cs typeface="+mj-cs"/>
              </a:rPr>
              <a:t>2014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幼圆" pitchFamily="49" charset="-122"/>
                <a:ea typeface="幼圆" pitchFamily="49" charset="-122"/>
                <a:cs typeface="+mj-cs"/>
              </a:rPr>
              <a:t>广告刊例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24" name="图文框 2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21212.png"/>
          <p:cNvPicPr>
            <a:picLocks noChangeAspect="1"/>
          </p:cNvPicPr>
          <p:nvPr userDrawn="1"/>
        </p:nvPicPr>
        <p:blipFill>
          <a:blip r:embed="rId2"/>
          <a:srcRect l="5986" t="4412" r="2980"/>
          <a:stretch>
            <a:fillRect/>
          </a:stretch>
        </p:blipFill>
        <p:spPr>
          <a:xfrm>
            <a:off x="0" y="500048"/>
            <a:ext cx="9144000" cy="4643452"/>
          </a:xfrm>
          <a:prstGeom prst="rect">
            <a:avLst/>
          </a:prstGeom>
        </p:spPr>
      </p:pic>
      <p:grpSp>
        <p:nvGrpSpPr>
          <p:cNvPr id="4" name="组合 8"/>
          <p:cNvGrpSpPr/>
          <p:nvPr userDrawn="1"/>
        </p:nvGrpSpPr>
        <p:grpSpPr>
          <a:xfrm>
            <a:off x="0" y="0"/>
            <a:ext cx="9144000" cy="936778"/>
            <a:chOff x="0" y="0"/>
            <a:chExt cx="9144000" cy="936778"/>
          </a:xfrm>
          <a:solidFill>
            <a:schemeClr val="accent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57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flipV="1">
              <a:off x="0" y="555526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Uradio-Logo  最终-PN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54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都市之声节目单（地图版）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750067" y="857238"/>
            <a:ext cx="7643866" cy="4123664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1071538" y="714362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0" y="0"/>
            <a:ext cx="9144000" cy="987574"/>
            <a:chOff x="0" y="0"/>
            <a:chExt cx="9144000" cy="987574"/>
          </a:xfrm>
          <a:solidFill>
            <a:schemeClr val="accent3"/>
          </a:solidFill>
        </p:grpSpPr>
        <p:sp>
          <p:nvSpPr>
            <p:cNvPr id="15" name="矩形 14"/>
            <p:cNvSpPr/>
            <p:nvPr userDrawn="1"/>
          </p:nvSpPr>
          <p:spPr>
            <a:xfrm>
              <a:off x="0" y="0"/>
              <a:ext cx="9144000" cy="606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直角三角形 15"/>
            <p:cNvSpPr/>
            <p:nvPr userDrawn="1"/>
          </p:nvSpPr>
          <p:spPr>
            <a:xfrm flipV="1">
              <a:off x="0" y="606322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Uradio-Logo  最终-PN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mf822-03162043.jpg"/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 userDrawn="1"/>
        </p:nvSpPr>
        <p:spPr>
          <a:xfrm>
            <a:off x="7072330" y="-785836"/>
            <a:ext cx="2500330" cy="2500330"/>
          </a:xfrm>
          <a:prstGeom prst="wedgeEllipseCallout">
            <a:avLst>
              <a:gd name="adj1" fmla="val -51018"/>
              <a:gd name="adj2" fmla="val 48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44" y="1643056"/>
            <a:ext cx="5786478" cy="735804"/>
          </a:xfrm>
        </p:spPr>
        <p:txBody>
          <a:bodyPr anchor="ctr">
            <a:noAutofit/>
          </a:bodyPr>
          <a:lstStyle>
            <a:lvl1pPr algn="l">
              <a:defRPr sz="3600" b="1" cap="all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4744" y="2446742"/>
            <a:ext cx="4429156" cy="1125140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图文框 1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9" name="图片 18" descr="2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272" y="428610"/>
            <a:ext cx="857256" cy="857256"/>
          </a:xfrm>
          <a:prstGeom prst="rect">
            <a:avLst/>
          </a:prstGeom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mf700-00520560.jpg"/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 userDrawn="1"/>
        </p:nvSpPr>
        <p:spPr>
          <a:xfrm>
            <a:off x="7072330" y="-785836"/>
            <a:ext cx="2500330" cy="2500330"/>
          </a:xfrm>
          <a:prstGeom prst="wedgeEllipseCallout">
            <a:avLst>
              <a:gd name="adj1" fmla="val -51018"/>
              <a:gd name="adj2" fmla="val 48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44" y="1643056"/>
            <a:ext cx="5786478" cy="735804"/>
          </a:xfrm>
        </p:spPr>
        <p:txBody>
          <a:bodyPr anchor="ctr">
            <a:noAutofit/>
          </a:bodyPr>
          <a:lstStyle>
            <a:lvl1pPr algn="l">
              <a:defRPr lang="zh-CN" altLang="en-US" sz="3600" b="1" kern="1200" cap="all" dirty="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4744" y="2446742"/>
            <a:ext cx="4429156" cy="1125140"/>
          </a:xfrm>
        </p:spPr>
        <p:txBody>
          <a:bodyPr anchor="t"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图文框 1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30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61475">
            <a:off x="7643834" y="314941"/>
            <a:ext cx="928694" cy="928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412-12283.jpg"/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 userDrawn="1"/>
        </p:nvSpPr>
        <p:spPr>
          <a:xfrm>
            <a:off x="7072330" y="-785836"/>
            <a:ext cx="2500330" cy="2500330"/>
          </a:xfrm>
          <a:prstGeom prst="wedgeEllipseCallout">
            <a:avLst>
              <a:gd name="adj1" fmla="val -51018"/>
              <a:gd name="adj2" fmla="val 48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44" y="1643056"/>
            <a:ext cx="5786478" cy="735804"/>
          </a:xfrm>
        </p:spPr>
        <p:txBody>
          <a:bodyPr anchor="ctr">
            <a:noAutofit/>
          </a:bodyPr>
          <a:lstStyle>
            <a:lvl1pPr algn="l">
              <a:defRPr lang="zh-CN" altLang="en-US" sz="3600" b="1" kern="1200" cap="all" dirty="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4744" y="2446742"/>
            <a:ext cx="4429156" cy="1125140"/>
          </a:xfrm>
        </p:spPr>
        <p:txBody>
          <a:bodyPr anchor="t"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图文框 1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" name="图片 12" descr="24.pn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357172"/>
            <a:ext cx="928694" cy="9286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mf821-02223733.jpg"/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536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 userDrawn="1"/>
        </p:nvSpPr>
        <p:spPr>
          <a:xfrm>
            <a:off x="7072330" y="-785836"/>
            <a:ext cx="2500330" cy="2500330"/>
          </a:xfrm>
          <a:prstGeom prst="wedgeEllipseCallout">
            <a:avLst>
              <a:gd name="adj1" fmla="val -51018"/>
              <a:gd name="adj2" fmla="val 48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44" y="1643056"/>
            <a:ext cx="5786478" cy="735804"/>
          </a:xfrm>
        </p:spPr>
        <p:txBody>
          <a:bodyPr anchor="ctr">
            <a:noAutofit/>
          </a:bodyPr>
          <a:lstStyle>
            <a:lvl1pPr algn="l">
              <a:defRPr lang="zh-CN" altLang="en-US" sz="3600" b="1" kern="1200" cap="all" dirty="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4744" y="2446742"/>
            <a:ext cx="4429156" cy="1125140"/>
          </a:xfrm>
        </p:spPr>
        <p:txBody>
          <a:bodyPr anchor="t"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图文框 1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6" name="图片 15" descr="图片1.pn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357172"/>
            <a:ext cx="861890" cy="861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is09aa5km.jpg"/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 userDrawn="1"/>
        </p:nvSpPr>
        <p:spPr>
          <a:xfrm>
            <a:off x="7072330" y="-785836"/>
            <a:ext cx="2500330" cy="2500330"/>
          </a:xfrm>
          <a:prstGeom prst="wedgeEllipseCallout">
            <a:avLst>
              <a:gd name="adj1" fmla="val -51018"/>
              <a:gd name="adj2" fmla="val 48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44" y="1643056"/>
            <a:ext cx="5786478" cy="735804"/>
          </a:xfrm>
        </p:spPr>
        <p:txBody>
          <a:bodyPr anchor="ctr">
            <a:noAutofit/>
          </a:bodyPr>
          <a:lstStyle>
            <a:lvl1pPr algn="l">
              <a:defRPr lang="zh-CN" altLang="en-US" sz="3600" b="1" kern="1200" cap="all" dirty="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4744" y="2446742"/>
            <a:ext cx="4429156" cy="1125140"/>
          </a:xfrm>
        </p:spPr>
        <p:txBody>
          <a:bodyPr anchor="t"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图文框 1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3546" y="424008"/>
            <a:ext cx="790420" cy="7904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mf821-02223919.jpg"/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形标注 9"/>
          <p:cNvSpPr/>
          <p:nvPr userDrawn="1"/>
        </p:nvSpPr>
        <p:spPr>
          <a:xfrm>
            <a:off x="7072330" y="-785836"/>
            <a:ext cx="2500330" cy="2500330"/>
          </a:xfrm>
          <a:prstGeom prst="wedgeEllipseCallout">
            <a:avLst>
              <a:gd name="adj1" fmla="val -51018"/>
              <a:gd name="adj2" fmla="val 486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44" y="1643056"/>
            <a:ext cx="5786478" cy="735804"/>
          </a:xfrm>
        </p:spPr>
        <p:txBody>
          <a:bodyPr anchor="ctr">
            <a:noAutofit/>
          </a:bodyPr>
          <a:lstStyle>
            <a:lvl1pPr algn="l">
              <a:defRPr lang="zh-CN" altLang="en-US" sz="3600" b="1" kern="1200" cap="all" dirty="0">
                <a:solidFill>
                  <a:schemeClr val="bg1"/>
                </a:solidFill>
                <a:latin typeface="+mn-ea"/>
                <a:ea typeface="+mn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714744" y="2446742"/>
            <a:ext cx="4429156" cy="1125140"/>
          </a:xfrm>
        </p:spPr>
        <p:txBody>
          <a:bodyPr anchor="t"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4" name="图文框 1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" name="图片 11" descr="5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3546" y="424008"/>
            <a:ext cx="790420" cy="790420"/>
          </a:xfrm>
          <a:prstGeom prst="rect">
            <a:avLst/>
          </a:prstGeom>
        </p:spPr>
      </p:pic>
      <p:pic>
        <p:nvPicPr>
          <p:cNvPr id="13" name="图片 12" descr="163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86710" y="357172"/>
            <a:ext cx="914286" cy="9142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D:\360安全浏览器下载\Nipic_3560381_20140222110926203169.jpg"/>
          <p:cNvPicPr>
            <a:picLocks noChangeAspect="1" noChangeArrowheads="1"/>
          </p:cNvPicPr>
          <p:nvPr userDrawn="1"/>
        </p:nvPicPr>
        <p:blipFill>
          <a:blip r:embed="rId2" cstate="screen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29" name="组合 2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8" name="直角三角形 27"/>
            <p:cNvSpPr/>
            <p:nvPr userDrawn="1"/>
          </p:nvSpPr>
          <p:spPr>
            <a:xfrm flipH="1">
              <a:off x="0" y="1428742"/>
              <a:ext cx="6572264" cy="3714758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直角三角形 26"/>
            <p:cNvSpPr/>
            <p:nvPr userDrawn="1"/>
          </p:nvSpPr>
          <p:spPr>
            <a:xfrm flipV="1">
              <a:off x="3214678" y="0"/>
              <a:ext cx="5929322" cy="3330476"/>
            </a:xfrm>
            <a:prstGeom prst="rt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等腰三角形 29"/>
          <p:cNvSpPr/>
          <p:nvPr userDrawn="1"/>
        </p:nvSpPr>
        <p:spPr>
          <a:xfrm rot="5400000" flipV="1">
            <a:off x="6448328" y="123938"/>
            <a:ext cx="2819610" cy="2571737"/>
          </a:xfrm>
          <a:prstGeom prst="triangle">
            <a:avLst>
              <a:gd name="adj" fmla="val 50594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 userDrawn="1"/>
        </p:nvSpPr>
        <p:spPr>
          <a:xfrm rot="16200000" flipV="1">
            <a:off x="197534" y="2126355"/>
            <a:ext cx="2819610" cy="3214679"/>
          </a:xfrm>
          <a:prstGeom prst="triangle">
            <a:avLst>
              <a:gd name="adj" fmla="val 6428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17"/>
          <p:cNvGrpSpPr/>
          <p:nvPr userDrawn="1"/>
        </p:nvGrpSpPr>
        <p:grpSpPr>
          <a:xfrm rot="16200000">
            <a:off x="-132963" y="-9952"/>
            <a:ext cx="3337691" cy="3357589"/>
            <a:chOff x="1392417" y="57034"/>
            <a:chExt cx="7474568" cy="503250"/>
          </a:xfrm>
          <a:solidFill>
            <a:schemeClr val="accent6">
              <a:alpha val="50000"/>
            </a:schemeClr>
          </a:solidFill>
        </p:grpSpPr>
        <p:sp>
          <p:nvSpPr>
            <p:cNvPr id="34" name="直角三角形 33"/>
            <p:cNvSpPr/>
            <p:nvPr/>
          </p:nvSpPr>
          <p:spPr>
            <a:xfrm rot="10800000" flipV="1">
              <a:off x="1392417" y="57034"/>
              <a:ext cx="2355202" cy="50325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747617" y="78454"/>
              <a:ext cx="5119368" cy="481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17"/>
          <p:cNvGrpSpPr/>
          <p:nvPr userDrawn="1"/>
        </p:nvGrpSpPr>
        <p:grpSpPr>
          <a:xfrm rot="5400000">
            <a:off x="6036486" y="1964516"/>
            <a:ext cx="3714760" cy="2643207"/>
            <a:chOff x="547985" y="70278"/>
            <a:chExt cx="8318993" cy="490006"/>
          </a:xfrm>
          <a:solidFill>
            <a:schemeClr val="accent4">
              <a:alpha val="50000"/>
            </a:schemeClr>
          </a:solidFill>
        </p:grpSpPr>
        <p:sp>
          <p:nvSpPr>
            <p:cNvPr id="37" name="直角三角形 36"/>
            <p:cNvSpPr/>
            <p:nvPr/>
          </p:nvSpPr>
          <p:spPr>
            <a:xfrm rot="10800000" flipV="1">
              <a:off x="547985" y="70278"/>
              <a:ext cx="3199629" cy="49000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747613" y="78454"/>
              <a:ext cx="5119365" cy="4818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 descr="Uradio-Logo  最终-PN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126367" y="1231211"/>
            <a:ext cx="1803351" cy="357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C38FB05-6BB0-4810-98AB-A9A383A339AE}" type="datetimeFigureOut">
              <a:rPr lang="zh-CN" altLang="en-US" smtClean="0"/>
              <a:pPr/>
              <a:t>2014-7-25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2B0AA8-90CD-425D-98A4-159391D9DC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431006" y="151211"/>
            <a:ext cx="647700" cy="6477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9300"/>
              </a:solidFill>
            </a:endParaRPr>
          </a:p>
        </p:txBody>
      </p:sp>
      <p:pic>
        <p:nvPicPr>
          <p:cNvPr id="4" name="图片 3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28748" y="329712"/>
            <a:ext cx="2317166" cy="45896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" y="4754167"/>
            <a:ext cx="431006" cy="38933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431007" y="4754167"/>
            <a:ext cx="8712994" cy="389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燕尾形 6"/>
          <p:cNvSpPr/>
          <p:nvPr userDrawn="1"/>
        </p:nvSpPr>
        <p:spPr>
          <a:xfrm>
            <a:off x="145257" y="4856559"/>
            <a:ext cx="140494" cy="1845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431006" y="151211"/>
            <a:ext cx="647700" cy="6477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9300"/>
              </a:solidFill>
            </a:endParaRPr>
          </a:p>
        </p:txBody>
      </p:sp>
      <p:pic>
        <p:nvPicPr>
          <p:cNvPr id="4" name="图片 3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28748" y="329712"/>
            <a:ext cx="2317166" cy="45896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" y="4754167"/>
            <a:ext cx="431006" cy="38933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431007" y="4754167"/>
            <a:ext cx="8712994" cy="389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燕尾形 6"/>
          <p:cNvSpPr/>
          <p:nvPr userDrawn="1"/>
        </p:nvSpPr>
        <p:spPr>
          <a:xfrm>
            <a:off x="145257" y="4856559"/>
            <a:ext cx="140494" cy="1845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431006" y="151211"/>
            <a:ext cx="647700" cy="6477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9300"/>
              </a:solidFill>
            </a:endParaRPr>
          </a:p>
        </p:txBody>
      </p:sp>
      <p:pic>
        <p:nvPicPr>
          <p:cNvPr id="4" name="图片 3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28748" y="329712"/>
            <a:ext cx="2317166" cy="45896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" y="4754167"/>
            <a:ext cx="431006" cy="38933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431007" y="4754167"/>
            <a:ext cx="8712994" cy="389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燕尾形 6"/>
          <p:cNvSpPr/>
          <p:nvPr userDrawn="1"/>
        </p:nvSpPr>
        <p:spPr>
          <a:xfrm>
            <a:off x="145257" y="4856559"/>
            <a:ext cx="140494" cy="1845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431006" y="151211"/>
            <a:ext cx="647700" cy="6477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9300"/>
              </a:solidFill>
            </a:endParaRPr>
          </a:p>
        </p:txBody>
      </p:sp>
      <p:pic>
        <p:nvPicPr>
          <p:cNvPr id="4" name="图片 3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28748" y="329712"/>
            <a:ext cx="2317166" cy="45896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" y="4754167"/>
            <a:ext cx="431006" cy="38933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431007" y="4754167"/>
            <a:ext cx="8712994" cy="389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燕尾形 6"/>
          <p:cNvSpPr/>
          <p:nvPr userDrawn="1"/>
        </p:nvSpPr>
        <p:spPr>
          <a:xfrm>
            <a:off x="145257" y="4856559"/>
            <a:ext cx="140494" cy="1845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图文框 23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7" name="Picture 5" descr="D:\360安全浏览器下载\Nipic_3560381_20140222110926203169.jpg"/>
            <p:cNvPicPr>
              <a:picLocks noChangeAspect="1" noChangeArrowheads="1"/>
            </p:cNvPicPr>
            <p:nvPr userDrawn="1"/>
          </p:nvPicPr>
          <p:blipFill>
            <a:blip r:embed="rId2" cstate="screen">
              <a:grayscl/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</p:spPr>
        </p:pic>
        <p:grpSp>
          <p:nvGrpSpPr>
            <p:cNvPr id="28" name="组合 28"/>
            <p:cNvGrpSpPr/>
            <p:nvPr userDrawn="1"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sp>
            <p:nvSpPr>
              <p:cNvPr id="37" name="直角三角形 36"/>
              <p:cNvSpPr/>
              <p:nvPr userDrawn="1"/>
            </p:nvSpPr>
            <p:spPr>
              <a:xfrm flipH="1">
                <a:off x="0" y="1428742"/>
                <a:ext cx="6572264" cy="3714758"/>
              </a:xfrm>
              <a:prstGeom prst="rtTriangl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直角三角形 37"/>
              <p:cNvSpPr/>
              <p:nvPr userDrawn="1"/>
            </p:nvSpPr>
            <p:spPr>
              <a:xfrm flipV="1">
                <a:off x="3214678" y="0"/>
                <a:ext cx="5929322" cy="3330476"/>
              </a:xfrm>
              <a:prstGeom prst="rtTriangl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8" name="图片 7" descr="Uradio-Logo  最终-P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4235" y="785800"/>
            <a:ext cx="2524691" cy="500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5631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/>
        </p:nvSpPr>
        <p:spPr>
          <a:xfrm>
            <a:off x="431006" y="151211"/>
            <a:ext cx="647700" cy="647700"/>
          </a:xfrm>
          <a:custGeom>
            <a:avLst/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9300"/>
              </a:solidFill>
            </a:endParaRPr>
          </a:p>
        </p:txBody>
      </p:sp>
      <p:pic>
        <p:nvPicPr>
          <p:cNvPr id="4" name="图片 3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628748" y="329712"/>
            <a:ext cx="2317166" cy="45896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" y="4754167"/>
            <a:ext cx="431006" cy="389334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431007" y="4754167"/>
            <a:ext cx="8712994" cy="389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燕尾形 6"/>
          <p:cNvSpPr/>
          <p:nvPr userDrawn="1"/>
        </p:nvSpPr>
        <p:spPr>
          <a:xfrm>
            <a:off x="145257" y="4856559"/>
            <a:ext cx="140494" cy="184547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14" tIns="35657" rIns="71314" bIns="356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9144000" cy="987574"/>
            <a:chOff x="0" y="0"/>
            <a:chExt cx="9144000" cy="987574"/>
          </a:xfrm>
          <a:solidFill>
            <a:schemeClr val="accent6"/>
          </a:solidFill>
        </p:grpSpPr>
        <p:sp>
          <p:nvSpPr>
            <p:cNvPr id="10" name="矩形 9"/>
            <p:cNvSpPr/>
            <p:nvPr userDrawn="1"/>
          </p:nvSpPr>
          <p:spPr>
            <a:xfrm>
              <a:off x="0" y="0"/>
              <a:ext cx="9144000" cy="606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 userDrawn="1"/>
          </p:nvSpPr>
          <p:spPr>
            <a:xfrm flipV="1">
              <a:off x="0" y="606322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9144000" cy="987574"/>
            <a:chOff x="0" y="0"/>
            <a:chExt cx="9144000" cy="987574"/>
          </a:xfrm>
          <a:solidFill>
            <a:schemeClr val="accent1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606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flipV="1">
              <a:off x="0" y="606322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9144000" cy="987574"/>
            <a:chOff x="0" y="0"/>
            <a:chExt cx="9144000" cy="987574"/>
          </a:xfrm>
          <a:solidFill>
            <a:schemeClr val="accent4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6063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flipV="1">
              <a:off x="0" y="606322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9144000" cy="936778"/>
            <a:chOff x="0" y="0"/>
            <a:chExt cx="9144000" cy="936778"/>
          </a:xfrm>
          <a:solidFill>
            <a:schemeClr val="accent3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57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flipV="1">
              <a:off x="0" y="555526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36981" y="-214332"/>
            <a:ext cx="941796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0" b="1" dirty="0" smtClean="0">
                <a:solidFill>
                  <a:schemeClr val="bg1">
                    <a:lumMod val="95000"/>
                  </a:schemeClr>
                </a:solidFill>
              </a:rPr>
              <a:t>王牌节目</a:t>
            </a:r>
            <a:endParaRPr lang="en-US" altLang="zh-CN" sz="18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zh-CN" altLang="en-US" sz="18000" b="1" dirty="0" smtClean="0">
                <a:solidFill>
                  <a:schemeClr val="bg1">
                    <a:lumMod val="95000"/>
                  </a:schemeClr>
                </a:solidFill>
              </a:rPr>
              <a:t>重拳出击</a:t>
            </a:r>
            <a:endParaRPr lang="zh-CN" altLang="en-US" sz="1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" name="组合 8"/>
          <p:cNvGrpSpPr/>
          <p:nvPr userDrawn="1"/>
        </p:nvGrpSpPr>
        <p:grpSpPr>
          <a:xfrm>
            <a:off x="0" y="0"/>
            <a:ext cx="9144000" cy="936778"/>
            <a:chOff x="0" y="0"/>
            <a:chExt cx="9144000" cy="936778"/>
          </a:xfrm>
          <a:solidFill>
            <a:schemeClr val="accent3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57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flipV="1">
              <a:off x="0" y="555526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8"/>
          <p:cNvGrpSpPr/>
          <p:nvPr userDrawn="1"/>
        </p:nvGrpSpPr>
        <p:grpSpPr>
          <a:xfrm>
            <a:off x="0" y="0"/>
            <a:ext cx="9144000" cy="936778"/>
            <a:chOff x="0" y="0"/>
            <a:chExt cx="9144000" cy="936778"/>
          </a:xfrm>
          <a:solidFill>
            <a:schemeClr val="accent2"/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0"/>
              <a:ext cx="9144000" cy="557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 userDrawn="1"/>
          </p:nvSpPr>
          <p:spPr>
            <a:xfrm flipV="1">
              <a:off x="0" y="555526"/>
              <a:ext cx="9144000" cy="3812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27604" y="128008"/>
            <a:ext cx="8229600" cy="571534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CN" altLang="en-US" sz="2000" b="1" kern="1200" cap="all" dirty="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2" name="图文框 11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9" name="图片 8" descr="Uradio-Logo  最终-PNG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412118" y="216091"/>
            <a:ext cx="1517600" cy="3005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7" r:id="rId3"/>
    <p:sldLayoutId id="2147483650" r:id="rId4"/>
    <p:sldLayoutId id="2147483678" r:id="rId5"/>
    <p:sldLayoutId id="2147483679" r:id="rId6"/>
    <p:sldLayoutId id="2147483682" r:id="rId7"/>
    <p:sldLayoutId id="2147483689" r:id="rId8"/>
    <p:sldLayoutId id="2147483685" r:id="rId9"/>
    <p:sldLayoutId id="2147483686" r:id="rId10"/>
    <p:sldLayoutId id="2147483683" r:id="rId11"/>
    <p:sldLayoutId id="2147483651" r:id="rId12"/>
    <p:sldLayoutId id="2147483676" r:id="rId13"/>
    <p:sldLayoutId id="2147483677" r:id="rId14"/>
    <p:sldLayoutId id="2147483680" r:id="rId15"/>
    <p:sldLayoutId id="2147483681" r:id="rId16"/>
    <p:sldLayoutId id="2147483684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9" r:id="rId26"/>
    <p:sldLayoutId id="2147483670" r:id="rId27"/>
    <p:sldLayoutId id="2147483671" r:id="rId28"/>
    <p:sldLayoutId id="2147483672" r:id="rId29"/>
    <p:sldLayoutId id="2147483674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openxmlformats.org/officeDocument/2006/relationships/hyperlink" Target="&#33410;&#30446;&#35797;&#21548;&#29256;/&#38271;&#23433;&#19968;&#36335;&#36890;-&#35797;&#21548;&#29256;.mp3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9.jpeg"/><Relationship Id="rId7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33410;&#30446;&#35797;&#21548;&#29256;/&#38271;&#23433;&#19968;&#36335;&#36890;-&#35797;&#21548;&#29256;.mp3" TargetMode="Externa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33410;&#30446;&#35797;&#21548;&#29256;/&#23089;&#20048;&#19977;&#37324;&#23663;-&#35797;&#21548;&#29256;.mp3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58484">
            <a:off x="2978136" y="1351627"/>
            <a:ext cx="512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都市之声</a:t>
            </a:r>
            <a:r>
              <a:rPr lang="en-US" altLang="zh-CN" sz="3200" b="1" baseline="0" dirty="0" smtClean="0">
                <a:solidFill>
                  <a:schemeClr val="bg1"/>
                </a:solidFill>
              </a:rPr>
              <a:t>FM101.8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32217">
            <a:off x="1080038" y="3110954"/>
            <a:ext cx="557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schemeClr val="bg1"/>
                </a:solidFill>
              </a:rPr>
              <a:t>强势 动听 优质 专业</a:t>
            </a:r>
            <a:endParaRPr lang="en-US" altLang="zh-CN" sz="40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4394" y="142858"/>
            <a:ext cx="553998" cy="26432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生活，听我的</a:t>
            </a:r>
          </a:p>
        </p:txBody>
      </p:sp>
      <p:sp>
        <p:nvSpPr>
          <p:cNvPr id="8" name="矩形 7"/>
          <p:cNvSpPr/>
          <p:nvPr/>
        </p:nvSpPr>
        <p:spPr>
          <a:xfrm>
            <a:off x="6643702" y="2500312"/>
            <a:ext cx="430887" cy="199670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</a:rPr>
              <a:t>北京地区都会生活台 </a:t>
            </a:r>
            <a:endParaRPr lang="zh-CN" altLang="en-US" sz="1600" dirty="0" smtClean="0"/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3714744" y="4857766"/>
            <a:ext cx="2857520" cy="28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cs"/>
              </a:rPr>
              <a:t>都市之声业务部 诚意推出</a:t>
            </a: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0" y="4357736"/>
            <a:ext cx="9144000" cy="571486"/>
            <a:chOff x="0" y="4429156"/>
            <a:chExt cx="9144000" cy="571486"/>
          </a:xfrm>
        </p:grpSpPr>
        <p:sp>
          <p:nvSpPr>
            <p:cNvPr id="61" name="矩形 60"/>
            <p:cNvSpPr/>
            <p:nvPr/>
          </p:nvSpPr>
          <p:spPr>
            <a:xfrm>
              <a:off x="0" y="4429156"/>
              <a:ext cx="9144000" cy="571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0" name="矩形 59"/>
            <p:cNvSpPr/>
            <p:nvPr/>
          </p:nvSpPr>
          <p:spPr>
            <a:xfrm>
              <a:off x="357158" y="4484067"/>
              <a:ext cx="84296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spcBef>
                  <a:spcPts val="5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defRPr/>
              </a:pPr>
              <a:r>
                <a:rPr lang="zh-CN" altLang="en-US" sz="2400" b="1" dirty="0" smtClean="0">
                  <a:solidFill>
                    <a:schemeClr val="bg1"/>
                  </a:solidFill>
                  <a:latin typeface="+mn-ea"/>
                </a:rPr>
                <a:t>频率忠诚度高，节目吸引力强，拥有稳定的收听人群！</a:t>
              </a: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都市之声收听率、忠诚度表现</a:t>
            </a:r>
            <a:endParaRPr lang="zh-CN" altLang="en-US" dirty="0"/>
          </a:p>
        </p:txBody>
      </p:sp>
      <p:sp>
        <p:nvSpPr>
          <p:cNvPr id="31" name="图文框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4541044" y="4907737"/>
            <a:ext cx="4602956" cy="1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14" tIns="35657" rIns="71314" bIns="35657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数据来源：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CSM    2014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月    周一至周日 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0600-2400   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15-45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岁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忠实度</a:t>
            </a:r>
            <a:endParaRPr lang="en-US" altLang="zh-CN" sz="600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65964" y="2558921"/>
          <a:ext cx="2160281" cy="1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6758" y="1714530"/>
            <a:ext cx="2250590" cy="729883"/>
          </a:xfrm>
          <a:prstGeom prst="rect">
            <a:avLst/>
          </a:prstGeom>
          <a:noFill/>
        </p:spPr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>
                <a:solidFill>
                  <a:schemeClr val="accent1"/>
                </a:solidFill>
                <a:latin typeface="+mn-ea"/>
              </a:rPr>
              <a:t>早间高峰</a:t>
            </a:r>
            <a:endParaRPr lang="en-US" altLang="zh-CN" sz="1050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+mn-ea"/>
              </a:rPr>
              <a:t>忠诚度直逼北京交通广播</a:t>
            </a:r>
            <a:endParaRPr lang="en-US" altLang="zh-CN" sz="9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b="1" dirty="0">
                <a:latin typeface="+mn-ea"/>
              </a:rPr>
              <a:t>主力节目：</a:t>
            </a:r>
            <a:r>
              <a:rPr lang="en-US" altLang="zh-CN" sz="900" b="1" dirty="0">
                <a:latin typeface="+mn-ea"/>
              </a:rPr>
              <a:t>《</a:t>
            </a:r>
            <a:r>
              <a:rPr lang="zh-CN" altLang="en-US" sz="900" b="1" dirty="0">
                <a:latin typeface="+mn-ea"/>
              </a:rPr>
              <a:t>长安一路通</a:t>
            </a:r>
            <a:r>
              <a:rPr lang="en-US" altLang="zh-CN" sz="900" b="1" dirty="0">
                <a:latin typeface="+mn-ea"/>
              </a:rPr>
              <a:t>》</a:t>
            </a:r>
          </a:p>
        </p:txBody>
      </p:sp>
      <p:cxnSp>
        <p:nvCxnSpPr>
          <p:cNvPr id="41" name="直接连接符 40"/>
          <p:cNvCxnSpPr/>
          <p:nvPr/>
        </p:nvCxnSpPr>
        <p:spPr>
          <a:xfrm rot="5400000">
            <a:off x="-157242" y="2078677"/>
            <a:ext cx="64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图表 11"/>
          <p:cNvGraphicFramePr/>
          <p:nvPr/>
        </p:nvGraphicFramePr>
        <p:xfrm>
          <a:off x="2395325" y="2558921"/>
          <a:ext cx="2160281" cy="1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396119" y="1746975"/>
            <a:ext cx="2250590" cy="729883"/>
          </a:xfrm>
          <a:prstGeom prst="rect">
            <a:avLst/>
          </a:prstGeom>
          <a:noFill/>
        </p:spPr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chemeClr val="accent1"/>
                </a:solidFill>
                <a:latin typeface="+mn-ea"/>
              </a:rPr>
              <a:t>活力上午</a:t>
            </a:r>
            <a:endParaRPr lang="en-US" altLang="zh-CN" sz="1050" b="1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latin typeface="+mn-ea"/>
              </a:rPr>
              <a:t>远远甩开北京地区同类频率</a:t>
            </a:r>
            <a:endParaRPr lang="en-US" altLang="zh-CN" sz="9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b="1" dirty="0" smtClean="0">
                <a:latin typeface="+mn-ea"/>
              </a:rPr>
              <a:t>主力节目：</a:t>
            </a:r>
            <a:r>
              <a:rPr lang="en-US" altLang="zh-CN" sz="900" b="1" dirty="0" smtClean="0">
                <a:latin typeface="+mn-ea"/>
              </a:rPr>
              <a:t>《SOHO</a:t>
            </a:r>
            <a:r>
              <a:rPr lang="zh-CN" altLang="en-US" sz="900" b="1" dirty="0" smtClean="0">
                <a:latin typeface="+mn-ea"/>
              </a:rPr>
              <a:t>新势力</a:t>
            </a:r>
            <a:r>
              <a:rPr lang="en-US" altLang="zh-CN" sz="900" b="1" dirty="0" smtClean="0">
                <a:latin typeface="+mn-ea"/>
              </a:rPr>
              <a:t>》</a:t>
            </a:r>
            <a:endParaRPr lang="en-US" altLang="zh-CN" sz="900" b="1" dirty="0">
              <a:latin typeface="+mn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rot="5400000">
            <a:off x="2072119" y="2111122"/>
            <a:ext cx="64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图表 13"/>
          <p:cNvGraphicFramePr/>
          <p:nvPr/>
        </p:nvGraphicFramePr>
        <p:xfrm>
          <a:off x="6854048" y="2558921"/>
          <a:ext cx="2160281" cy="1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6846066" y="1714530"/>
            <a:ext cx="2499448" cy="729883"/>
          </a:xfrm>
          <a:prstGeom prst="rect">
            <a:avLst/>
          </a:prstGeom>
          <a:noFill/>
        </p:spPr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chemeClr val="accent1"/>
                </a:solidFill>
                <a:latin typeface="+mn-ea"/>
              </a:rPr>
              <a:t>轻松晚间</a:t>
            </a:r>
            <a:endParaRPr lang="en-US" altLang="zh-CN" sz="1050" b="1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latin typeface="+mn-ea"/>
              </a:rPr>
              <a:t>紧追北京文艺广播，遥遥领先北京交通广播</a:t>
            </a:r>
            <a:endParaRPr lang="en-US" altLang="zh-CN" sz="9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b="1" dirty="0" smtClean="0">
                <a:latin typeface="+mn-ea"/>
              </a:rPr>
              <a:t>主力节目：</a:t>
            </a:r>
            <a:r>
              <a:rPr lang="en-US" altLang="zh-CN" sz="900" b="1" dirty="0" smtClean="0">
                <a:latin typeface="+mn-ea"/>
              </a:rPr>
              <a:t>《</a:t>
            </a:r>
            <a:r>
              <a:rPr lang="zh-CN" altLang="en-US" sz="900" b="1" dirty="0" smtClean="0">
                <a:latin typeface="+mn-ea"/>
              </a:rPr>
              <a:t>娱乐三里屯</a:t>
            </a:r>
            <a:r>
              <a:rPr lang="en-US" altLang="zh-CN" sz="900" b="1" dirty="0" smtClean="0">
                <a:latin typeface="+mn-ea"/>
              </a:rPr>
              <a:t>》</a:t>
            </a:r>
          </a:p>
        </p:txBody>
      </p:sp>
      <p:cxnSp>
        <p:nvCxnSpPr>
          <p:cNvPr id="49" name="直接连接符 48"/>
          <p:cNvCxnSpPr/>
          <p:nvPr/>
        </p:nvCxnSpPr>
        <p:spPr>
          <a:xfrm rot="5400000">
            <a:off x="6522066" y="2078589"/>
            <a:ext cx="648000" cy="1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图表 12"/>
          <p:cNvGraphicFramePr/>
          <p:nvPr/>
        </p:nvGraphicFramePr>
        <p:xfrm>
          <a:off x="4624686" y="2558921"/>
          <a:ext cx="2160281" cy="161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4625480" y="1714530"/>
            <a:ext cx="2250590" cy="729883"/>
          </a:xfrm>
          <a:prstGeom prst="rect">
            <a:avLst/>
          </a:prstGeom>
          <a:noFill/>
        </p:spPr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b="1" dirty="0" smtClean="0">
                <a:solidFill>
                  <a:schemeClr val="accent1"/>
                </a:solidFill>
                <a:latin typeface="+mn-ea"/>
              </a:rPr>
              <a:t>惬意午后</a:t>
            </a:r>
            <a:endParaRPr lang="en-US" altLang="zh-CN" sz="1050" b="1" dirty="0" smtClean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 smtClean="0">
                <a:latin typeface="+mn-ea"/>
              </a:rPr>
              <a:t>远远高于北京地区同类频率</a:t>
            </a:r>
            <a:endParaRPr lang="en-US" altLang="zh-CN" sz="9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900" b="1" dirty="0" smtClean="0">
                <a:latin typeface="+mn-ea"/>
              </a:rPr>
              <a:t>主力节目：</a:t>
            </a:r>
            <a:r>
              <a:rPr lang="en-US" altLang="zh-CN" sz="900" b="1" dirty="0" smtClean="0">
                <a:latin typeface="+mn-ea"/>
              </a:rPr>
              <a:t>《</a:t>
            </a:r>
            <a:r>
              <a:rPr lang="zh-CN" altLang="en-US" sz="900" b="1" dirty="0" smtClean="0">
                <a:latin typeface="+mn-ea"/>
              </a:rPr>
              <a:t>漫步新街口</a:t>
            </a:r>
            <a:r>
              <a:rPr lang="en-US" altLang="zh-CN" sz="900" b="1" dirty="0" smtClean="0">
                <a:latin typeface="+mn-ea"/>
              </a:rPr>
              <a:t>》</a:t>
            </a:r>
          </a:p>
        </p:txBody>
      </p:sp>
      <p:cxnSp>
        <p:nvCxnSpPr>
          <p:cNvPr id="52" name="直接连接符 51"/>
          <p:cNvCxnSpPr/>
          <p:nvPr/>
        </p:nvCxnSpPr>
        <p:spPr>
          <a:xfrm rot="5400000">
            <a:off x="4301480" y="2078677"/>
            <a:ext cx="648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178579" y="944986"/>
            <a:ext cx="878684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en-US" altLang="zh-CN" sz="1200" b="1" dirty="0" smtClean="0">
                <a:solidFill>
                  <a:schemeClr val="accent5"/>
                </a:solidFill>
              </a:rPr>
              <a:t>6:00-10:00</a:t>
            </a:r>
            <a:r>
              <a:rPr lang="zh-CN" altLang="en-US" sz="1200" dirty="0" smtClean="0"/>
              <a:t> 、 </a:t>
            </a:r>
            <a:r>
              <a:rPr lang="en-US" altLang="zh-CN" sz="1200" b="1" dirty="0" smtClean="0">
                <a:solidFill>
                  <a:schemeClr val="accent5"/>
                </a:solidFill>
              </a:rPr>
              <a:t>9:00-12:00</a:t>
            </a:r>
            <a:r>
              <a:rPr lang="zh-CN" altLang="en-US" sz="1200" dirty="0" smtClean="0"/>
              <a:t>、</a:t>
            </a:r>
            <a:r>
              <a:rPr lang="en-US" altLang="zh-CN" sz="1200" b="1" dirty="0" smtClean="0">
                <a:solidFill>
                  <a:schemeClr val="accent5"/>
                </a:solidFill>
              </a:rPr>
              <a:t>14:00-17:00</a:t>
            </a:r>
            <a:r>
              <a:rPr lang="zh-CN" altLang="en-US" sz="1200" dirty="0" smtClean="0"/>
              <a:t>和</a:t>
            </a:r>
            <a:r>
              <a:rPr lang="en-US" altLang="zh-CN" sz="1200" b="1" dirty="0" smtClean="0">
                <a:solidFill>
                  <a:schemeClr val="accent5"/>
                </a:solidFill>
              </a:rPr>
              <a:t>20:00-24:00</a:t>
            </a:r>
            <a:r>
              <a:rPr lang="zh-CN" altLang="en-US" sz="1200" dirty="0" smtClean="0">
                <a:latin typeface="+mn-ea"/>
              </a:rPr>
              <a:t>四个时段</a:t>
            </a:r>
            <a:endParaRPr lang="en-US" altLang="zh-CN" sz="1200" dirty="0" smtClean="0">
              <a:latin typeface="+mn-ea"/>
            </a:endParaRPr>
          </a:p>
          <a:p>
            <a:pPr marL="285750" indent="-285750" algn="r"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en-US" altLang="zh-CN" sz="1400" b="1" dirty="0" err="1" smtClean="0"/>
              <a:t>youRadio</a:t>
            </a:r>
            <a:r>
              <a:rPr lang="zh-CN" altLang="en-US" sz="1400" b="1" dirty="0" smtClean="0">
                <a:latin typeface="+mn-ea"/>
              </a:rPr>
              <a:t>都市之声</a:t>
            </a:r>
            <a:r>
              <a:rPr lang="zh-CN" altLang="en-US" b="1" dirty="0" smtClean="0">
                <a:solidFill>
                  <a:schemeClr val="accent2"/>
                </a:solidFill>
                <a:latin typeface="+mn-ea"/>
              </a:rPr>
              <a:t>收听高峰一跃而起！忠诚度极具优势！</a:t>
            </a:r>
            <a:endParaRPr lang="en-US" altLang="zh-CN" b="1" dirty="0" smtClean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0" y="4357736"/>
            <a:ext cx="9144000" cy="571486"/>
            <a:chOff x="0" y="4429156"/>
            <a:chExt cx="9144000" cy="571486"/>
          </a:xfrm>
        </p:grpSpPr>
        <p:sp>
          <p:nvSpPr>
            <p:cNvPr id="25" name="矩形 24"/>
            <p:cNvSpPr/>
            <p:nvPr/>
          </p:nvSpPr>
          <p:spPr>
            <a:xfrm>
              <a:off x="0" y="4429156"/>
              <a:ext cx="9144000" cy="571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57158" y="4484067"/>
              <a:ext cx="84296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spcBef>
                  <a:spcPts val="500"/>
                </a:spcBef>
                <a:buClr>
                  <a:schemeClr val="tx1">
                    <a:lumMod val="65000"/>
                    <a:lumOff val="35000"/>
                  </a:schemeClr>
                </a:buClr>
                <a:buSzPct val="100000"/>
                <a:defRPr/>
              </a:pPr>
              <a:r>
                <a:rPr lang="zh-CN" altLang="en-US" sz="2400" dirty="0" smtClean="0">
                  <a:solidFill>
                    <a:schemeClr val="bg1"/>
                  </a:solidFill>
                </a:rPr>
                <a:t>全日节目伴随性特征明显，与受众情感连结密切！</a:t>
              </a:r>
              <a:endParaRPr lang="zh-CN" altLang="en-US" sz="24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都市之声收听率、忠诚度表现</a:t>
            </a:r>
            <a:endParaRPr lang="zh-CN" altLang="en-US" dirty="0"/>
          </a:p>
        </p:txBody>
      </p:sp>
      <p:grpSp>
        <p:nvGrpSpPr>
          <p:cNvPr id="59" name="组合 58"/>
          <p:cNvGrpSpPr/>
          <p:nvPr/>
        </p:nvGrpSpPr>
        <p:grpSpPr>
          <a:xfrm>
            <a:off x="169260" y="1668531"/>
            <a:ext cx="8805481" cy="2546329"/>
            <a:chOff x="169560" y="1597057"/>
            <a:chExt cx="8805481" cy="2546329"/>
          </a:xfrm>
        </p:grpSpPr>
        <p:graphicFrame>
          <p:nvGraphicFramePr>
            <p:cNvPr id="20" name="图表 19"/>
            <p:cNvGraphicFramePr/>
            <p:nvPr/>
          </p:nvGraphicFramePr>
          <p:xfrm>
            <a:off x="4599292" y="2340060"/>
            <a:ext cx="2160281" cy="1803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1" name="图表 20"/>
            <p:cNvGraphicFramePr/>
            <p:nvPr/>
          </p:nvGraphicFramePr>
          <p:xfrm>
            <a:off x="2384426" y="2340060"/>
            <a:ext cx="2160281" cy="1803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2" name="图表 21"/>
            <p:cNvGraphicFramePr/>
            <p:nvPr/>
          </p:nvGraphicFramePr>
          <p:xfrm>
            <a:off x="169560" y="2340060"/>
            <a:ext cx="2160281" cy="1803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23" name="图表 22"/>
            <p:cNvGraphicFramePr/>
            <p:nvPr/>
          </p:nvGraphicFramePr>
          <p:xfrm>
            <a:off x="6814159" y="2340060"/>
            <a:ext cx="2160281" cy="18033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57" name="组合 56"/>
            <p:cNvGrpSpPr/>
            <p:nvPr/>
          </p:nvGrpSpPr>
          <p:grpSpPr>
            <a:xfrm>
              <a:off x="169560" y="1597057"/>
              <a:ext cx="2160794" cy="688941"/>
              <a:chOff x="165964" y="928676"/>
              <a:chExt cx="2160794" cy="688941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66758" y="928676"/>
                <a:ext cx="2160000" cy="688333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accent1"/>
                    </a:solidFill>
                    <a:latin typeface="+mn-ea"/>
                  </a:rPr>
                  <a:t>早间高峰</a:t>
                </a:r>
                <a:endParaRPr lang="en-US" altLang="zh-CN" sz="1050" b="1" dirty="0">
                  <a:solidFill>
                    <a:schemeClr val="accent1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 smtClean="0">
                    <a:latin typeface="+mn-ea"/>
                  </a:rPr>
                  <a:t>时段：</a:t>
                </a:r>
                <a:r>
                  <a:rPr lang="en-US" altLang="zh-CN" sz="900" dirty="0" smtClean="0">
                    <a:latin typeface="+mn-ea"/>
                  </a:rPr>
                  <a:t> 06:00-10:00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b="1" dirty="0" smtClean="0">
                    <a:latin typeface="+mn-ea"/>
                  </a:rPr>
                  <a:t>主力</a:t>
                </a:r>
                <a:r>
                  <a:rPr lang="zh-CN" altLang="en-US" sz="900" b="1" dirty="0">
                    <a:latin typeface="+mn-ea"/>
                  </a:rPr>
                  <a:t>节目：</a:t>
                </a:r>
                <a:r>
                  <a:rPr lang="en-US" altLang="zh-CN" sz="900" b="1" dirty="0">
                    <a:latin typeface="+mn-ea"/>
                  </a:rPr>
                  <a:t>《</a:t>
                </a:r>
                <a:r>
                  <a:rPr lang="zh-CN" altLang="en-US" sz="900" b="1" dirty="0">
                    <a:latin typeface="+mn-ea"/>
                  </a:rPr>
                  <a:t>长安一路通</a:t>
                </a:r>
                <a:r>
                  <a:rPr lang="en-US" altLang="zh-CN" sz="900" b="1" dirty="0">
                    <a:latin typeface="+mn-ea"/>
                  </a:rPr>
                  <a:t>》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 rot="5400000">
                <a:off x="-157242" y="1292823"/>
                <a:ext cx="64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2384426" y="1597057"/>
              <a:ext cx="2160794" cy="688941"/>
              <a:chOff x="2395325" y="961121"/>
              <a:chExt cx="2160794" cy="688941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2396119" y="961121"/>
                <a:ext cx="2160000" cy="688333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 smtClean="0">
                    <a:solidFill>
                      <a:schemeClr val="accent1"/>
                    </a:solidFill>
                    <a:latin typeface="+mn-ea"/>
                  </a:rPr>
                  <a:t>活力上午</a:t>
                </a:r>
                <a:endParaRPr lang="en-US" altLang="zh-CN" sz="1050" b="1" dirty="0" smtClean="0">
                  <a:solidFill>
                    <a:schemeClr val="accent1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 smtClean="0">
                    <a:latin typeface="+mn-ea"/>
                  </a:rPr>
                  <a:t>时段：</a:t>
                </a:r>
                <a:r>
                  <a:rPr lang="en-US" altLang="zh-CN" sz="900" dirty="0" smtClean="0">
                    <a:latin typeface="+mn-ea"/>
                  </a:rPr>
                  <a:t> 09:00-12:00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b="1" dirty="0" smtClean="0">
                    <a:latin typeface="+mn-ea"/>
                  </a:rPr>
                  <a:t>主力节目：</a:t>
                </a:r>
                <a:r>
                  <a:rPr lang="en-US" altLang="zh-CN" sz="900" b="1" dirty="0" smtClean="0">
                    <a:latin typeface="+mn-ea"/>
                  </a:rPr>
                  <a:t>《SOHO</a:t>
                </a:r>
                <a:r>
                  <a:rPr lang="zh-CN" altLang="en-US" sz="900" b="1" dirty="0" smtClean="0">
                    <a:latin typeface="+mn-ea"/>
                  </a:rPr>
                  <a:t>新势力</a:t>
                </a:r>
                <a:r>
                  <a:rPr lang="en-US" altLang="zh-CN" sz="900" b="1" dirty="0" smtClean="0">
                    <a:latin typeface="+mn-ea"/>
                  </a:rPr>
                  <a:t>》</a:t>
                </a:r>
                <a:endParaRPr lang="en-US" altLang="zh-CN" sz="900" b="1" dirty="0">
                  <a:latin typeface="+mn-ea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 rot="5400000">
                <a:off x="2072119" y="1325268"/>
                <a:ext cx="64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6814159" y="1597057"/>
              <a:ext cx="2160882" cy="688941"/>
              <a:chOff x="6845184" y="928676"/>
              <a:chExt cx="2160882" cy="68894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846066" y="928676"/>
                <a:ext cx="2160000" cy="688333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 smtClean="0">
                    <a:solidFill>
                      <a:schemeClr val="accent1"/>
                    </a:solidFill>
                    <a:latin typeface="+mn-ea"/>
                  </a:rPr>
                  <a:t>轻松晚间</a:t>
                </a:r>
                <a:endParaRPr lang="en-US" altLang="zh-CN" sz="1050" b="1" dirty="0" smtClean="0">
                  <a:solidFill>
                    <a:schemeClr val="accent1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 smtClean="0">
                    <a:latin typeface="+mn-ea"/>
                  </a:rPr>
                  <a:t>时段：</a:t>
                </a:r>
                <a:r>
                  <a:rPr lang="en-US" altLang="zh-CN" sz="900" dirty="0" smtClean="0">
                    <a:latin typeface="+mn-ea"/>
                  </a:rPr>
                  <a:t> 20:00-24:00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b="1" dirty="0" smtClean="0">
                    <a:latin typeface="+mn-ea"/>
                  </a:rPr>
                  <a:t>主力节目：</a:t>
                </a:r>
                <a:r>
                  <a:rPr lang="en-US" altLang="zh-CN" sz="900" b="1" dirty="0" smtClean="0">
                    <a:latin typeface="+mn-ea"/>
                  </a:rPr>
                  <a:t>《</a:t>
                </a:r>
                <a:r>
                  <a:rPr lang="zh-CN" altLang="en-US" sz="900" b="1" dirty="0" smtClean="0">
                    <a:latin typeface="+mn-ea"/>
                  </a:rPr>
                  <a:t>娱乐三里屯</a:t>
                </a:r>
                <a:r>
                  <a:rPr lang="en-US" altLang="zh-CN" sz="900" b="1" dirty="0" smtClean="0">
                    <a:latin typeface="+mn-ea"/>
                  </a:rPr>
                  <a:t>》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rot="5400000">
                <a:off x="6522066" y="1292735"/>
                <a:ext cx="648000" cy="17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组合 54"/>
            <p:cNvGrpSpPr/>
            <p:nvPr/>
          </p:nvGrpSpPr>
          <p:grpSpPr>
            <a:xfrm>
              <a:off x="4599292" y="1597057"/>
              <a:ext cx="2160794" cy="688941"/>
              <a:chOff x="4624686" y="928676"/>
              <a:chExt cx="2160794" cy="688941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625480" y="928676"/>
                <a:ext cx="2160000" cy="688333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 smtClean="0">
                    <a:solidFill>
                      <a:schemeClr val="accent1"/>
                    </a:solidFill>
                    <a:latin typeface="+mn-ea"/>
                  </a:rPr>
                  <a:t>惬意午后</a:t>
                </a:r>
                <a:endParaRPr lang="en-US" altLang="zh-CN" sz="1050" b="1" dirty="0" smtClean="0">
                  <a:solidFill>
                    <a:schemeClr val="accent1"/>
                  </a:solidFill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900" dirty="0" smtClean="0">
                    <a:latin typeface="+mn-ea"/>
                  </a:rPr>
                  <a:t>时段：</a:t>
                </a:r>
                <a:r>
                  <a:rPr lang="en-US" altLang="zh-CN" sz="900" dirty="0" smtClean="0">
                    <a:latin typeface="+mn-ea"/>
                  </a:rPr>
                  <a:t> 14:00-17:00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900" b="1" dirty="0" smtClean="0">
                    <a:latin typeface="+mn-ea"/>
                  </a:rPr>
                  <a:t>主力节目：</a:t>
                </a:r>
                <a:r>
                  <a:rPr lang="en-US" altLang="zh-CN" sz="900" b="1" dirty="0" smtClean="0">
                    <a:latin typeface="+mn-ea"/>
                  </a:rPr>
                  <a:t>《</a:t>
                </a:r>
                <a:r>
                  <a:rPr lang="zh-CN" altLang="en-US" sz="900" b="1" dirty="0" smtClean="0">
                    <a:latin typeface="+mn-ea"/>
                  </a:rPr>
                  <a:t>漫步新街口</a:t>
                </a:r>
                <a:r>
                  <a:rPr lang="en-US" altLang="zh-CN" sz="900" b="1" dirty="0" smtClean="0">
                    <a:latin typeface="+mn-ea"/>
                  </a:rPr>
                  <a:t>》</a:t>
                </a:r>
              </a:p>
            </p:txBody>
          </p:sp>
          <p:cxnSp>
            <p:nvCxnSpPr>
              <p:cNvPr id="52" name="直接连接符 51"/>
              <p:cNvCxnSpPr/>
              <p:nvPr/>
            </p:nvCxnSpPr>
            <p:spPr>
              <a:xfrm rot="5400000">
                <a:off x="4301480" y="1292823"/>
                <a:ext cx="648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图文框 6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541044" y="4907737"/>
            <a:ext cx="4602956" cy="1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14" tIns="35657" rIns="71314" bIns="35657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数据来源：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CSM    2014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月    周一至周日 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0600-2400   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15-45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岁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600" dirty="0" smtClean="0">
                <a:latin typeface="微软雅黑" pitchFamily="34" charset="-122"/>
                <a:ea typeface="微软雅黑" pitchFamily="34" charset="-122"/>
              </a:rPr>
              <a:t>收听率</a:t>
            </a:r>
            <a:endParaRPr lang="en-US" altLang="zh-CN" sz="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78579" y="944986"/>
            <a:ext cx="878684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en-US" altLang="zh-CN" sz="1200" b="1" dirty="0" smtClean="0">
                <a:solidFill>
                  <a:schemeClr val="accent5"/>
                </a:solidFill>
              </a:rPr>
              <a:t>6:00-10:00</a:t>
            </a:r>
            <a:r>
              <a:rPr lang="zh-CN" altLang="en-US" sz="1200" dirty="0" smtClean="0"/>
              <a:t> 、 </a:t>
            </a:r>
            <a:r>
              <a:rPr lang="en-US" altLang="zh-CN" sz="1200" b="1" dirty="0" smtClean="0">
                <a:solidFill>
                  <a:schemeClr val="accent5"/>
                </a:solidFill>
              </a:rPr>
              <a:t>9:00-12:00</a:t>
            </a:r>
            <a:r>
              <a:rPr lang="zh-CN" altLang="en-US" sz="1200" dirty="0" smtClean="0"/>
              <a:t>、</a:t>
            </a:r>
            <a:r>
              <a:rPr lang="en-US" altLang="zh-CN" sz="1200" b="1" dirty="0" smtClean="0">
                <a:solidFill>
                  <a:schemeClr val="accent5"/>
                </a:solidFill>
              </a:rPr>
              <a:t>14:00-17:00</a:t>
            </a:r>
            <a:r>
              <a:rPr lang="zh-CN" altLang="en-US" sz="1200" dirty="0" smtClean="0"/>
              <a:t>和</a:t>
            </a:r>
            <a:r>
              <a:rPr lang="en-US" altLang="zh-CN" sz="1200" b="1" dirty="0" smtClean="0">
                <a:solidFill>
                  <a:schemeClr val="accent5"/>
                </a:solidFill>
              </a:rPr>
              <a:t>20:00-24:00</a:t>
            </a:r>
            <a:r>
              <a:rPr lang="zh-CN" altLang="en-US" sz="1200" dirty="0" smtClean="0">
                <a:latin typeface="+mn-ea"/>
              </a:rPr>
              <a:t>四个时段</a:t>
            </a:r>
            <a:endParaRPr lang="en-US" altLang="zh-CN" sz="1200" dirty="0" smtClean="0">
              <a:latin typeface="+mn-ea"/>
            </a:endParaRPr>
          </a:p>
          <a:p>
            <a:pPr marL="285750" indent="-285750" algn="r">
              <a:spcBef>
                <a:spcPts val="5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defRPr/>
            </a:pPr>
            <a:r>
              <a:rPr lang="en-US" altLang="zh-CN" sz="1400" b="1" dirty="0" err="1" smtClean="0"/>
              <a:t>youRadio</a:t>
            </a:r>
            <a:r>
              <a:rPr lang="zh-CN" altLang="en-US" sz="1400" b="1" dirty="0" smtClean="0">
                <a:latin typeface="+mn-ea"/>
              </a:rPr>
              <a:t>都市之声</a:t>
            </a:r>
            <a:r>
              <a:rPr lang="zh-CN" altLang="en-US" b="1" dirty="0" smtClean="0">
                <a:solidFill>
                  <a:schemeClr val="accent2"/>
                </a:solidFill>
                <a:latin typeface="+mn-ea"/>
              </a:rPr>
              <a:t>收听高峰一跃而起！忠诚度极具优势！</a:t>
            </a:r>
            <a:endParaRPr lang="en-US" altLang="zh-CN" b="1" dirty="0" smtClean="0">
              <a:solidFill>
                <a:schemeClr val="accent2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我们的听众</a:t>
            </a:r>
            <a:r>
              <a:rPr dirty="0" smtClean="0"/>
              <a:t>优质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听众接受度高，极易养成固定的收听习惯</a:t>
            </a:r>
            <a:endParaRPr lang="en-US" altLang="zh-CN" dirty="0" smtClean="0"/>
          </a:p>
          <a:p>
            <a:r>
              <a:rPr lang="zh-CN" altLang="en-US" dirty="0" smtClean="0"/>
              <a:t>频率定位都市时尚人群，精准覆盖高消费群体</a:t>
            </a:r>
            <a:endParaRPr lang="en-US" altLang="zh-CN" dirty="0" smtClean="0"/>
          </a:p>
          <a:p>
            <a:r>
              <a:rPr lang="zh-CN" altLang="en-US" dirty="0" smtClean="0"/>
              <a:t>成为北京职场人士、驾车人士收听新选择</a:t>
            </a:r>
            <a:endParaRPr lang="en-US" altLang="zh-CN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grpSp>
        <p:nvGrpSpPr>
          <p:cNvPr id="9" name="组合 11"/>
          <p:cNvGrpSpPr/>
          <p:nvPr/>
        </p:nvGrpSpPr>
        <p:grpSpPr>
          <a:xfrm>
            <a:off x="1500166" y="1427329"/>
            <a:ext cx="1857388" cy="2215991"/>
            <a:chOff x="1071538" y="1427329"/>
            <a:chExt cx="1857388" cy="2215991"/>
          </a:xfrm>
        </p:grpSpPr>
        <p:sp>
          <p:nvSpPr>
            <p:cNvPr id="10" name="矩形 9"/>
            <p:cNvSpPr/>
            <p:nvPr/>
          </p:nvSpPr>
          <p:spPr>
            <a:xfrm>
              <a:off x="1071538" y="1643056"/>
              <a:ext cx="1857388" cy="178453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93009" y="1427329"/>
              <a:ext cx="121444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chemeClr val="bg1"/>
                  </a:solidFill>
                  <a:latin typeface="Arial Narrow" pitchFamily="34" charset="0"/>
                </a:rPr>
                <a:t>4</a:t>
              </a:r>
              <a:endParaRPr lang="zh-CN" altLang="en-US" sz="13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/>
        </p:nvGraphicFramePr>
        <p:xfrm>
          <a:off x="499504" y="1094783"/>
          <a:ext cx="8144992" cy="269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矩形标注 29"/>
          <p:cNvSpPr/>
          <p:nvPr/>
        </p:nvSpPr>
        <p:spPr>
          <a:xfrm>
            <a:off x="2957501" y="1347779"/>
            <a:ext cx="2428892" cy="2304484"/>
          </a:xfrm>
          <a:prstGeom prst="wedgeRectCallout">
            <a:avLst>
              <a:gd name="adj1" fmla="val -33869"/>
              <a:gd name="adj2" fmla="val 62537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0" y="3929072"/>
            <a:ext cx="9144000" cy="12144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矩形 26"/>
          <p:cNvSpPr/>
          <p:nvPr/>
        </p:nvSpPr>
        <p:spPr>
          <a:xfrm>
            <a:off x="457171" y="4034557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都市之声更吸引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</a:rPr>
              <a:t>教育水平高、收入殷实、消费力高的职场人士收听！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05189" y="4922007"/>
            <a:ext cx="5138811" cy="1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14" tIns="35657" rIns="71314" bIns="35657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数据来源：</a:t>
            </a:r>
            <a:r>
              <a:rPr lang="en-US" altLang="zh-CN" sz="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CSM    14.4.1-4.30</a:t>
            </a:r>
            <a:r>
              <a:rPr lang="zh-CN" altLang="en-US" sz="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周一至周日</a:t>
            </a:r>
            <a:r>
              <a:rPr lang="en-US" altLang="zh-CN" sz="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0600-2400</a:t>
            </a:r>
            <a:r>
              <a:rPr lang="zh-CN" altLang="en-US" sz="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所有地点   听众构成</a:t>
            </a:r>
            <a:r>
              <a:rPr lang="en-US" altLang="zh-CN" sz="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endParaRPr lang="zh-CN" altLang="en-US" sz="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7501" y="1309679"/>
            <a:ext cx="2214578" cy="55085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accent6">
                    <a:lumMod val="75000"/>
                  </a:schemeClr>
                </a:solidFill>
              </a:rPr>
              <a:t>都市之声＞</a:t>
            </a:r>
            <a:r>
              <a:rPr lang="zh-CN" altLang="en-US" sz="1100" dirty="0" smtClean="0">
                <a:solidFill>
                  <a:schemeClr val="accent6">
                    <a:lumMod val="75000"/>
                  </a:schemeClr>
                </a:solidFill>
              </a:rPr>
              <a:t>北京所有频率总水平</a:t>
            </a:r>
            <a:endParaRPr lang="en-US" altLang="zh-CN" sz="1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accent6">
                    <a:lumMod val="75000"/>
                  </a:schemeClr>
                </a:solidFill>
              </a:rPr>
              <a:t>职场人士听众所占比例</a:t>
            </a:r>
            <a:endParaRPr lang="en-US" altLang="zh-CN" sz="11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7831" y="1309679"/>
            <a:ext cx="2654267" cy="55085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accent2"/>
                </a:solidFill>
              </a:rPr>
              <a:t>都市</a:t>
            </a:r>
            <a:r>
              <a:rPr lang="zh-CN" altLang="en-US" sz="1100" b="1" dirty="0">
                <a:solidFill>
                  <a:schemeClr val="accent2"/>
                </a:solidFill>
              </a:rPr>
              <a:t>之声＞</a:t>
            </a:r>
            <a:r>
              <a:rPr lang="zh-CN" altLang="en-US" sz="1100" dirty="0">
                <a:solidFill>
                  <a:schemeClr val="accent2"/>
                </a:solidFill>
              </a:rPr>
              <a:t>北京所有频率总</a:t>
            </a:r>
            <a:r>
              <a:rPr lang="zh-CN" altLang="en-US" sz="1100" dirty="0" smtClean="0">
                <a:solidFill>
                  <a:schemeClr val="accent2"/>
                </a:solidFill>
              </a:rPr>
              <a:t>水平</a:t>
            </a:r>
            <a:endParaRPr lang="en-US" altLang="zh-CN" sz="1100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accent2"/>
                </a:solidFill>
              </a:rPr>
              <a:t>高消费力听众所占比例</a:t>
            </a:r>
            <a:endParaRPr lang="en-US" altLang="zh-CN" sz="11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都市之声与北京所有频率听众构成对比</a:t>
            </a:r>
            <a:endParaRPr lang="zh-CN" altLang="en-US" dirty="0"/>
          </a:p>
        </p:txBody>
      </p:sp>
      <p:sp>
        <p:nvSpPr>
          <p:cNvPr id="28" name="图文框 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457171" y="1347779"/>
            <a:ext cx="2428892" cy="2304484"/>
          </a:xfrm>
          <a:prstGeom prst="wedgeRectCallout">
            <a:avLst>
              <a:gd name="adj1" fmla="val -33869"/>
              <a:gd name="adj2" fmla="val 6253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标注 30"/>
          <p:cNvSpPr/>
          <p:nvPr/>
        </p:nvSpPr>
        <p:spPr>
          <a:xfrm>
            <a:off x="5457831" y="1347779"/>
            <a:ext cx="3214710" cy="2304484"/>
          </a:xfrm>
          <a:prstGeom prst="wedgeRectCallout">
            <a:avLst>
              <a:gd name="adj1" fmla="val -33869"/>
              <a:gd name="adj2" fmla="val 6253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57171" y="1309679"/>
            <a:ext cx="2339825" cy="57984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1314" tIns="35657" rIns="71314" bIns="3565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accent1"/>
                </a:solidFill>
              </a:rPr>
              <a:t>都市之声＞</a:t>
            </a:r>
            <a:r>
              <a:rPr lang="zh-CN" altLang="en-US" sz="1100" dirty="0" smtClean="0">
                <a:solidFill>
                  <a:schemeClr val="accent1"/>
                </a:solidFill>
              </a:rPr>
              <a:t>北京所有频率总水平</a:t>
            </a:r>
            <a:endParaRPr lang="en-US" altLang="zh-CN" sz="1100" b="1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accent1"/>
                </a:solidFill>
              </a:rPr>
              <a:t>高</a:t>
            </a:r>
            <a:r>
              <a:rPr lang="zh-CN" altLang="en-US" sz="1100" b="1" dirty="0">
                <a:solidFill>
                  <a:schemeClr val="accent1"/>
                </a:solidFill>
              </a:rPr>
              <a:t>教育水平听众所占</a:t>
            </a:r>
            <a:r>
              <a:rPr lang="zh-CN" altLang="en-US" sz="1100" b="1" dirty="0" smtClean="0">
                <a:solidFill>
                  <a:schemeClr val="accent1"/>
                </a:solidFill>
              </a:rPr>
              <a:t>比例</a:t>
            </a:r>
            <a:endParaRPr lang="en-US" altLang="zh-CN" sz="11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图表 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2217264"/>
              </p:ext>
            </p:extLst>
          </p:nvPr>
        </p:nvGraphicFramePr>
        <p:xfrm>
          <a:off x="3935413" y="1999861"/>
          <a:ext cx="5035550" cy="2597150"/>
        </p:xfrm>
        <a:graphic>
          <a:graphicData uri="http://schemas.openxmlformats.org/presentationml/2006/ole">
            <p:oleObj spid="_x0000_s1037" name="工作表" r:id="rId3" imgW="8124834" imgH="4191179" progId="Excel.Sheet.8">
              <p:embed/>
            </p:oleObj>
          </a:graphicData>
        </a:graphic>
      </p:graphicFrame>
      <p:sp>
        <p:nvSpPr>
          <p:cNvPr id="15" name="饼形 14"/>
          <p:cNvSpPr/>
          <p:nvPr/>
        </p:nvSpPr>
        <p:spPr>
          <a:xfrm rot="16684071">
            <a:off x="679868" y="1832961"/>
            <a:ext cx="2735235" cy="2735236"/>
          </a:xfrm>
          <a:prstGeom prst="pie">
            <a:avLst>
              <a:gd name="adj1" fmla="val 26100"/>
              <a:gd name="adj2" fmla="val 1695207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="" xmlns:p14="http://schemas.microsoft.com/office/powerpoint/2010/main" val="1781240551"/>
              </p:ext>
            </p:extLst>
          </p:nvPr>
        </p:nvGraphicFramePr>
        <p:xfrm>
          <a:off x="1430" y="1725997"/>
          <a:ext cx="4054381" cy="322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541044" y="4905391"/>
            <a:ext cx="4602956" cy="1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14" tIns="35657" rIns="71314" bIns="35657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数据来源：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CSM    2014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1-2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月  周一至周日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0600-2400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岁以上  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600" dirty="0">
                <a:latin typeface="微软雅黑" pitchFamily="34" charset="-122"/>
                <a:ea typeface="微软雅黑" pitchFamily="34" charset="-122"/>
              </a:rPr>
              <a:t>听众构成</a:t>
            </a:r>
            <a:r>
              <a:rPr lang="en-US" altLang="zh-CN" sz="600" dirty="0">
                <a:latin typeface="微软雅黑" pitchFamily="34" charset="-122"/>
                <a:ea typeface="微软雅黑" pitchFamily="34" charset="-122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63910" y="1214428"/>
            <a:ext cx="3209948" cy="76450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71314" tIns="35657" rIns="71314" bIns="35657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平均收听</a:t>
            </a:r>
            <a:r>
              <a:rPr lang="zh-CN" altLang="en-US" sz="1200" dirty="0" smtClean="0">
                <a:solidFill>
                  <a:schemeClr val="tx1">
                    <a:lumMod val="75000"/>
                  </a:schemeClr>
                </a:solidFill>
                <a:latin typeface="+mn-ea"/>
              </a:rPr>
              <a:t>年龄段集中在</a:t>
            </a:r>
            <a:r>
              <a:rPr lang="en-US" altLang="zh-CN" sz="1200" b="1" dirty="0" smtClean="0">
                <a:solidFill>
                  <a:schemeClr val="accent1"/>
                </a:solidFill>
                <a:latin typeface="+mn-ea"/>
              </a:rPr>
              <a:t>25-45</a:t>
            </a:r>
            <a:r>
              <a:rPr lang="zh-CN" altLang="en-US" sz="1200" b="1" dirty="0" smtClean="0">
                <a:solidFill>
                  <a:schemeClr val="accent1"/>
                </a:solidFill>
                <a:latin typeface="+mn-ea"/>
              </a:rPr>
              <a:t>岁之间</a:t>
            </a:r>
            <a:endParaRPr lang="en-US" altLang="zh-CN" sz="1200" b="1" dirty="0" smtClean="0">
              <a:solidFill>
                <a:schemeClr val="accent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+mn-ea"/>
              </a:rPr>
              <a:t>高度覆盖主力消费人群</a:t>
            </a:r>
            <a:endParaRPr lang="en-US" altLang="zh-CN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076" y="1091751"/>
            <a:ext cx="37103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+mn-ea"/>
              </a:rPr>
              <a:t>听众中</a:t>
            </a:r>
            <a:r>
              <a:rPr lang="en-US" altLang="zh-CN" sz="1000" dirty="0">
                <a:latin typeface="+mn-ea"/>
              </a:rPr>
              <a:t>20-59</a:t>
            </a:r>
            <a:r>
              <a:rPr lang="zh-CN" altLang="en-US" sz="1000" dirty="0">
                <a:latin typeface="+mn-ea"/>
              </a:rPr>
              <a:t>岁，年龄段占比</a:t>
            </a:r>
            <a:r>
              <a:rPr lang="en-US" altLang="zh-CN" sz="1000" dirty="0">
                <a:latin typeface="+mn-ea"/>
              </a:rPr>
              <a:t>78%</a:t>
            </a:r>
          </a:p>
          <a:p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精</a:t>
            </a:r>
            <a:r>
              <a:rPr lang="zh-CN" altLang="en-US" sz="1400" b="1" dirty="0" smtClean="0">
                <a:solidFill>
                  <a:schemeClr val="accent1"/>
                </a:solidFill>
                <a:latin typeface="+mn-ea"/>
              </a:rPr>
              <a:t>准覆盖高消费力群体</a:t>
            </a:r>
            <a:endParaRPr lang="en-US" altLang="zh-CN" sz="1400" b="1" dirty="0" smtClean="0">
              <a:solidFill>
                <a:schemeClr val="accent1"/>
              </a:solidFill>
              <a:latin typeface="+mn-ea"/>
            </a:endParaRPr>
          </a:p>
          <a:p>
            <a:r>
              <a:rPr lang="zh-CN" altLang="en-US" sz="1400" b="1" dirty="0" smtClean="0">
                <a:solidFill>
                  <a:schemeClr val="accent4"/>
                </a:solidFill>
                <a:latin typeface="+mn-ea"/>
              </a:rPr>
              <a:t>广告投放效果最佳！</a:t>
            </a:r>
            <a:endParaRPr lang="zh-CN" altLang="en-US" sz="1400" b="1" dirty="0">
              <a:solidFill>
                <a:schemeClr val="accent4"/>
              </a:solidFill>
              <a:latin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000664" y="1771891"/>
            <a:ext cx="219807" cy="193431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220472" y="1956530"/>
            <a:ext cx="999000" cy="8792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99503" y="1763099"/>
            <a:ext cx="1758461" cy="1191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都市之声受众</a:t>
            </a:r>
            <a:r>
              <a:rPr sz="2800" dirty="0" smtClean="0"/>
              <a:t>精准锁定高消费人群</a:t>
            </a:r>
          </a:p>
        </p:txBody>
      </p:sp>
      <p:sp>
        <p:nvSpPr>
          <p:cNvPr id="27" name="五边形 26"/>
          <p:cNvSpPr/>
          <p:nvPr/>
        </p:nvSpPr>
        <p:spPr>
          <a:xfrm rot="16200000" flipV="1">
            <a:off x="4825072" y="1536703"/>
            <a:ext cx="2287624" cy="3214710"/>
          </a:xfrm>
          <a:prstGeom prst="homePlate">
            <a:avLst>
              <a:gd name="adj" fmla="val 19185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我们的</a:t>
            </a:r>
            <a:r>
              <a:rPr lang="zh-CN" altLang="en-US" dirty="0" smtClean="0"/>
              <a:t>节目</a:t>
            </a:r>
            <a:r>
              <a:rPr altLang="en-US" dirty="0" smtClean="0"/>
              <a:t>好听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配合都市人群生活工作习惯</a:t>
            </a:r>
            <a:endParaRPr lang="en-US" altLang="zh-CN" dirty="0" smtClean="0"/>
          </a:p>
          <a:p>
            <a:r>
              <a:rPr lang="zh-CN" altLang="en-US" dirty="0" smtClean="0"/>
              <a:t>结构最人性化的全天节目</a:t>
            </a:r>
            <a:endParaRPr lang="en-US" altLang="zh-CN" dirty="0" smtClean="0"/>
          </a:p>
          <a:p>
            <a:r>
              <a:rPr lang="zh-CN" altLang="en-US" dirty="0" smtClean="0"/>
              <a:t>稀缺资源，关怀加倍</a:t>
            </a:r>
            <a:endParaRPr lang="en-US" altLang="zh-CN" dirty="0" smtClean="0"/>
          </a:p>
          <a:p>
            <a:r>
              <a:rPr lang="zh-CN" altLang="en-US" dirty="0" smtClean="0"/>
              <a:t>完美呈现都市生活美学</a:t>
            </a:r>
            <a:endParaRPr lang="zh-CN" altLang="en-US" dirty="0"/>
          </a:p>
        </p:txBody>
      </p:sp>
      <p:grpSp>
        <p:nvGrpSpPr>
          <p:cNvPr id="10" name="组合 11"/>
          <p:cNvGrpSpPr/>
          <p:nvPr/>
        </p:nvGrpSpPr>
        <p:grpSpPr>
          <a:xfrm>
            <a:off x="1500166" y="1427329"/>
            <a:ext cx="1857388" cy="2215991"/>
            <a:chOff x="1071538" y="1427329"/>
            <a:chExt cx="1857388" cy="2215991"/>
          </a:xfrm>
        </p:grpSpPr>
        <p:sp>
          <p:nvSpPr>
            <p:cNvPr id="11" name="矩形 10"/>
            <p:cNvSpPr/>
            <p:nvPr/>
          </p:nvSpPr>
          <p:spPr>
            <a:xfrm>
              <a:off x="1071538" y="1643056"/>
              <a:ext cx="1857388" cy="178453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3009" y="1427329"/>
              <a:ext cx="121444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chemeClr val="bg1"/>
                  </a:solidFill>
                  <a:latin typeface="Arial Narrow" pitchFamily="34" charset="0"/>
                </a:rPr>
                <a:t>5</a:t>
              </a:r>
              <a:endParaRPr lang="zh-CN" altLang="en-US" sz="13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7242" y="4877999"/>
            <a:ext cx="2109989" cy="179451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都市之声</a:t>
            </a:r>
            <a:r>
              <a:rPr lang="en-US" altLang="en-US" dirty="0" smtClean="0"/>
              <a:t>1018</a:t>
            </a:r>
            <a:r>
              <a:rPr altLang="en-US" dirty="0" smtClean="0"/>
              <a:t>号生活列车线路图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>
                <a:sym typeface="Heiti SC Light" charset="0"/>
              </a:rPr>
              <a:t>都市之声全天节目单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8596" y="1428741"/>
            <a:ext cx="4143404" cy="3429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32054" y="1428741"/>
            <a:ext cx="4143404" cy="3429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Group 9"/>
          <p:cNvGraphicFramePr>
            <a:graphicFrameLocks noGrp="1"/>
          </p:cNvGraphicFramePr>
          <p:nvPr/>
        </p:nvGraphicFramePr>
        <p:xfrm>
          <a:off x="4714876" y="1142990"/>
          <a:ext cx="3977761" cy="365416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818951"/>
                <a:gridCol w="1520909"/>
                <a:gridCol w="1637901"/>
              </a:tblGrid>
              <a:tr h="506131">
                <a:tc gridSpan="3"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周末</a:t>
                      </a:r>
                      <a:endParaRPr kumimoji="0" lang="zh-CN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时间</a:t>
                      </a:r>
                      <a:endParaRPr kumimoji="0" 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节目</a:t>
                      </a:r>
                      <a:endParaRPr kumimoji="0" 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主持人</a:t>
                      </a:r>
                      <a:endParaRPr kumimoji="0" 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05-0</a:t>
                      </a: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9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北京早上好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张倩 </a:t>
                      </a:r>
                      <a:r>
                        <a:rPr kumimoji="0" lang="zh-TW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李禄思</a:t>
                      </a:r>
                      <a:endParaRPr kumimoji="0" lang="zh-CN" altLang="zh-TW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09-12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阳光芳草地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王林</a:t>
                      </a: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12-1</a:t>
                      </a: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5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经典新天地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张倩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1</a:t>
                      </a: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5</a:t>
                      </a: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-17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时尚青年路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魏野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17-19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乐活四九城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TW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张倩 众</a:t>
                      </a:r>
                      <a:r>
                        <a:rPr kumimoji="0" lang="en-US" altLang="zh-TW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DJ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19-21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相约学院路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郝迪／贺超</a:t>
                      </a: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21-</a:t>
                      </a: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23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娱乐三里屯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石磊 王小宁</a:t>
                      </a: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  <a:tr h="349781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2</a:t>
                      </a:r>
                      <a:r>
                        <a:rPr kumimoji="0" lang="en-US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3</a:t>
                      </a:r>
                      <a:r>
                        <a:rPr kumimoji="0" lang="zh-CN" alt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Gill Sans"/>
                          <a:sym typeface="Helvetica" charset="0"/>
                        </a:rPr>
                        <a:t>-01</a:t>
                      </a:r>
                      <a:endParaRPr kumimoji="0" lang="zh-CN" altLang="zh-CN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Helvetica" charset="0"/>
                        </a:rPr>
                        <a:t>今夜平安里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zh-TW" alt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Gill Sans"/>
                          <a:sym typeface="Gill Sans" pitchFamily="-84" charset="0"/>
                        </a:rPr>
                        <a:t>任菲 薛冰</a:t>
                      </a:r>
                      <a:endParaRPr kumimoji="0" lang="zh-CN" altLang="en-US" sz="11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9"/>
          <p:cNvGraphicFramePr>
            <a:graphicFrameLocks noGrp="1"/>
          </p:cNvGraphicFramePr>
          <p:nvPr/>
        </p:nvGraphicFramePr>
        <p:xfrm>
          <a:off x="511418" y="1142990"/>
          <a:ext cx="3977761" cy="365415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818951"/>
                <a:gridCol w="1520909"/>
                <a:gridCol w="1637901"/>
              </a:tblGrid>
              <a:tr h="413585">
                <a:tc gridSpan="3"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周间</a:t>
                      </a:r>
                      <a:endParaRPr kumimoji="0" lang="zh-CN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时间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节目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主持人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05-0</a:t>
                      </a:r>
                      <a:r>
                        <a:rPr kumimoji="0" lang="en-US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7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北京早上好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晓磊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0</a:t>
                      </a:r>
                      <a:r>
                        <a:rPr kumimoji="0" lang="en-US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7</a:t>
                      </a: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-</a:t>
                      </a:r>
                      <a:r>
                        <a:rPr kumimoji="0" lang="en-US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10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长安一路通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石磊、子桐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Heiti SC Light" charset="0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10</a:t>
                      </a: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-12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SOHO</a:t>
                      </a: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新</a:t>
                      </a: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势力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梅卿源</a:t>
                      </a: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、晶晶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Heiti SC Light" charset="0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12-14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风尚</a:t>
                      </a: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CBD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赵宇、王小宁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14-17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漫步新街口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卫东、</a:t>
                      </a:r>
                      <a:r>
                        <a:rPr kumimoji="0" lang="zh-TW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郝廸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17-19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乐活</a:t>
                      </a: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四九城</a:t>
                      </a:r>
                      <a:endParaRPr kumimoji="0" lang="zh-CN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小强、但茹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19-21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后海</a:t>
                      </a: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星光下</a:t>
                      </a:r>
                      <a:endParaRPr kumimoji="0" lang="zh-CN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孙钱、张倩</a:t>
                      </a:r>
                      <a:endParaRPr kumimoji="0" 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21-2</a:t>
                      </a:r>
                      <a:r>
                        <a:rPr kumimoji="0" lang="en-US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2</a:t>
                      </a:r>
                      <a:endParaRPr kumimoji="0" lang="zh-CN" altLang="zh-CN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娱乐</a:t>
                      </a: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三里屯</a:t>
                      </a:r>
                      <a:endParaRPr kumimoji="0" lang="zh-CN" alt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阿苏</a:t>
                      </a:r>
                      <a:endParaRPr kumimoji="0" lang="zh-CN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25400" marR="25400" marT="25400" marB="25400" anchor="ctr" horzOverflow="overflow"/>
                </a:tc>
              </a:tr>
              <a:tr h="324057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2</a:t>
                      </a:r>
                      <a:r>
                        <a:rPr kumimoji="0" lang="en-US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2</a:t>
                      </a:r>
                      <a:r>
                        <a:rPr kumimoji="0" lang="zh-CN" alt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sym typeface="Helvetica" charset="0"/>
                        </a:rPr>
                        <a:t>-01</a:t>
                      </a:r>
                      <a:endParaRPr kumimoji="0" lang="zh-CN" altLang="zh-CN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Helvetica" charset="0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zh-CN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今夜</a:t>
                      </a:r>
                      <a:r>
                        <a:rPr kumimoji="0" lang="zh-CN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Helvetica" charset="0"/>
                        </a:rPr>
                        <a:t>平安里</a:t>
                      </a:r>
                      <a:endParaRPr kumimoji="0" lang="zh-CN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Gill Sans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Gill Sans"/>
                          <a:cs typeface="Gill Sans"/>
                        </a:defRPr>
                      </a:lvl9pPr>
                    </a:lstStyle>
                    <a:p>
                      <a:pPr marL="68263" marR="0" lvl="0" indent="0" algn="ctr" defTabSz="457200" rtl="0" eaLnBrk="1" fontAlgn="base" latinLnBrk="0" hangingPunct="0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sym typeface="Gill Sans" pitchFamily="-84" charset="0"/>
                        </a:rPr>
                        <a:t>阿苏</a:t>
                      </a:r>
                      <a:endParaRPr kumimoji="0" lang="zh-CN" altLang="zh-TW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sym typeface="Gill Sans" pitchFamily="-84" charset="0"/>
                      </a:endParaRPr>
                    </a:p>
                  </a:txBody>
                  <a:tcPr marL="50800" marR="50800" marT="50800" marB="50800"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都市之声本季王牌节目推荐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589340" y="844375"/>
            <a:ext cx="8018891" cy="4084829"/>
            <a:chOff x="285720" y="844375"/>
            <a:chExt cx="8018891" cy="4084829"/>
          </a:xfrm>
        </p:grpSpPr>
        <p:grpSp>
          <p:nvGrpSpPr>
            <p:cNvPr id="26" name="组合 25"/>
            <p:cNvGrpSpPr/>
            <p:nvPr/>
          </p:nvGrpSpPr>
          <p:grpSpPr>
            <a:xfrm>
              <a:off x="2462816" y="844375"/>
              <a:ext cx="4222938" cy="4084829"/>
              <a:chOff x="2342386" y="822136"/>
              <a:chExt cx="4319780" cy="4178506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342386" y="822136"/>
                <a:ext cx="4319780" cy="4178506"/>
                <a:chOff x="2342386" y="654174"/>
                <a:chExt cx="4319780" cy="417850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4413630" y="2584143"/>
                  <a:ext cx="2248536" cy="2248537"/>
                  <a:chOff x="4413630" y="2584143"/>
                  <a:chExt cx="2248536" cy="2248537"/>
                </a:xfrm>
              </p:grpSpPr>
              <p:sp>
                <p:nvSpPr>
                  <p:cNvPr id="8" name="椭圆形标注 7"/>
                  <p:cNvSpPr/>
                  <p:nvPr/>
                </p:nvSpPr>
                <p:spPr>
                  <a:xfrm rot="13360719">
                    <a:off x="4413630" y="2584143"/>
                    <a:ext cx="2248536" cy="2248537"/>
                  </a:xfrm>
                  <a:prstGeom prst="wedgeEllipseCallout">
                    <a:avLst>
                      <a:gd name="adj1" fmla="val -15676"/>
                      <a:gd name="adj2" fmla="val 62500"/>
                    </a:avLst>
                  </a:prstGeom>
                  <a:solidFill>
                    <a:schemeClr val="accent1">
                      <a:alpha val="7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4676125" y="3048872"/>
                    <a:ext cx="1723549" cy="1319079"/>
                  </a:xfrm>
                  <a:prstGeom prst="rect">
                    <a:avLst/>
                  </a:prstGeom>
                </p:spPr>
                <p:txBody>
                  <a:bodyPr wrap="none" anchor="b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600" dirty="0" smtClean="0"/>
                      <a:t>21:00-22:00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1600" dirty="0" smtClean="0"/>
                      <a:t>晚间王牌节目</a:t>
                    </a:r>
                    <a:endParaRPr lang="en-US" altLang="zh-CN" sz="1600" dirty="0" smtClean="0"/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2400" b="1" dirty="0" smtClean="0"/>
                      <a:t>娱乐三里屯</a:t>
                    </a: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3354080" y="863426"/>
                  <a:ext cx="2248536" cy="2248538"/>
                  <a:chOff x="3431242" y="863426"/>
                  <a:chExt cx="2248536" cy="2248538"/>
                </a:xfrm>
              </p:grpSpPr>
              <p:sp>
                <p:nvSpPr>
                  <p:cNvPr id="6" name="椭圆形标注 5"/>
                  <p:cNvSpPr/>
                  <p:nvPr/>
                </p:nvSpPr>
                <p:spPr>
                  <a:xfrm rot="6091893">
                    <a:off x="3431241" y="863427"/>
                    <a:ext cx="2248538" cy="2248536"/>
                  </a:xfrm>
                  <a:prstGeom prst="wedgeEllipseCallout">
                    <a:avLst>
                      <a:gd name="adj1" fmla="val -15676"/>
                      <a:gd name="adj2" fmla="val 62500"/>
                    </a:avLst>
                  </a:prstGeom>
                  <a:solidFill>
                    <a:schemeClr val="accent4">
                      <a:alpha val="7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" name="矩形 9"/>
                  <p:cNvSpPr/>
                  <p:nvPr/>
                </p:nvSpPr>
                <p:spPr>
                  <a:xfrm>
                    <a:off x="3693736" y="1328156"/>
                    <a:ext cx="1723549" cy="1319079"/>
                  </a:xfrm>
                  <a:prstGeom prst="rect">
                    <a:avLst/>
                  </a:prstGeom>
                </p:spPr>
                <p:txBody>
                  <a:bodyPr wrap="none" anchor="b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600" dirty="0" smtClean="0"/>
                      <a:t>7:00-10:00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1600" dirty="0" smtClean="0"/>
                      <a:t>早高峰王牌节目</a:t>
                    </a:r>
                    <a:endParaRPr lang="en-US" altLang="zh-CN" sz="1600" dirty="0" smtClean="0"/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2400" b="1" dirty="0" smtClean="0"/>
                      <a:t>长安一路通</a:t>
                    </a:r>
                  </a:p>
                </p:txBody>
              </p:sp>
            </p:grpSp>
            <p:grpSp>
              <p:nvGrpSpPr>
                <p:cNvPr id="20" name="组合 19"/>
                <p:cNvGrpSpPr/>
                <p:nvPr/>
              </p:nvGrpSpPr>
              <p:grpSpPr>
                <a:xfrm>
                  <a:off x="2342386" y="2541159"/>
                  <a:ext cx="2248536" cy="2248536"/>
                  <a:chOff x="2342386" y="2541159"/>
                  <a:chExt cx="2248536" cy="2248536"/>
                </a:xfrm>
              </p:grpSpPr>
              <p:sp>
                <p:nvSpPr>
                  <p:cNvPr id="7" name="椭圆形标注 6"/>
                  <p:cNvSpPr/>
                  <p:nvPr/>
                </p:nvSpPr>
                <p:spPr>
                  <a:xfrm rot="3255368">
                    <a:off x="2342386" y="2541159"/>
                    <a:ext cx="2248536" cy="2248536"/>
                  </a:xfrm>
                  <a:prstGeom prst="wedgeEllipseCallout">
                    <a:avLst>
                      <a:gd name="adj1" fmla="val -15676"/>
                      <a:gd name="adj2" fmla="val 62500"/>
                    </a:avLst>
                  </a:prstGeom>
                  <a:solidFill>
                    <a:schemeClr val="accent6">
                      <a:alpha val="70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2604878" y="3005887"/>
                    <a:ext cx="1723549" cy="1319079"/>
                  </a:xfrm>
                  <a:prstGeom prst="rect">
                    <a:avLst/>
                  </a:prstGeom>
                </p:spPr>
                <p:txBody>
                  <a:bodyPr wrap="none" anchor="b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zh-CN" sz="1600" dirty="0" smtClean="0"/>
                      <a:t>17:00-19:00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1600" dirty="0" smtClean="0"/>
                      <a:t>晚高峰王牌节目</a:t>
                    </a:r>
                    <a:endParaRPr lang="en-US" altLang="zh-CN" sz="1600" dirty="0" smtClean="0"/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2400" b="1" dirty="0" smtClean="0"/>
                      <a:t>乐活四九城</a:t>
                    </a:r>
                    <a:endParaRPr lang="zh-CN" altLang="en-US" sz="2400" b="1" dirty="0"/>
                  </a:p>
                </p:txBody>
              </p:sp>
            </p:grpSp>
            <p:pic>
              <p:nvPicPr>
                <p:cNvPr id="22" name="图片 21" descr="2008310172126781_2.jpg"/>
                <p:cNvPicPr>
                  <a:picLocks noChangeAspect="1"/>
                </p:cNvPicPr>
                <p:nvPr/>
              </p:nvPicPr>
              <p:blipFill>
                <a:blip r:embed="rId2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 rot="2127876">
                  <a:off x="4853623" y="654174"/>
                  <a:ext cx="738387" cy="71438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24" name="图片 23" descr="2008310172126781_2.jp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19143169">
                <a:off x="2347640" y="2482008"/>
                <a:ext cx="702596" cy="7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5" name="图片 24" descr="2008310172126781_2.jpg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706596">
                <a:off x="5628593" y="2426467"/>
                <a:ext cx="750135" cy="7143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7" name="矩形 26"/>
            <p:cNvSpPr/>
            <p:nvPr/>
          </p:nvSpPr>
          <p:spPr>
            <a:xfrm>
              <a:off x="428596" y="1100914"/>
              <a:ext cx="2786082" cy="790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Heiti SC Medium" pitchFamily="-84" charset="-122"/>
                </a:rPr>
                <a:t>每小时有各类生活热点信息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  <a:sym typeface="Heiti SC Medium" pitchFamily="-84" charset="-122"/>
              </a:endParaRPr>
            </a:p>
            <a:p>
              <a:pPr lvl="0" algn="r"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Heiti SC Medium" pitchFamily="-84" charset="-122"/>
                </a:rPr>
                <a:t>和听众进行解析及深入讨论</a:t>
              </a:r>
            </a:p>
            <a:p>
              <a:pPr lvl="0" algn="r"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Heiti SC Medium" pitchFamily="-84" charset="-122"/>
                </a:rPr>
                <a:t>路况连线交管局、天气连线气象局</a:t>
              </a:r>
              <a:endParaRPr lang="zh-CN" altLang="en-US" sz="105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285720" y="3857634"/>
              <a:ext cx="1928794" cy="819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Heiti SC Light" charset="0"/>
                </a:rPr>
                <a:t>今晚吃喝玩乐听我的</a:t>
              </a:r>
            </a:p>
            <a:p>
              <a:pPr algn="r"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Heiti SC Light" charset="0"/>
                </a:rPr>
                <a:t>提供有情调的小资餐厅、酒吧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  <a:sym typeface="Heiti SC Light" charset="0"/>
              </a:endParaRPr>
            </a:p>
            <a:p>
              <a:pPr algn="r"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Heiti SC Light" charset="0"/>
                </a:rPr>
                <a:t>好玩的娱乐去处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6482958" y="2357436"/>
              <a:ext cx="1821653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Gill Sans" pitchFamily="-84" charset="0"/>
                </a:rPr>
                <a:t>重量级嘉宾“陶子”陶晶莹</a:t>
              </a:r>
              <a:endParaRPr lang="en-US" altLang="zh-CN" sz="1050" dirty="0" smtClean="0">
                <a:latin typeface="微软雅黑" pitchFamily="34" charset="-122"/>
                <a:ea typeface="微软雅黑" pitchFamily="34" charset="-122"/>
                <a:sym typeface="Gill Sans" pitchFamily="-84" charset="0"/>
              </a:endParaRPr>
            </a:p>
            <a:p>
              <a:pPr defTabSz="45720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  <a:sym typeface="Gill Sans" pitchFamily="-84" charset="0"/>
                </a:rPr>
                <a:t>属于都会女性的私房对话！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/>
        </p:nvSpPr>
        <p:spPr>
          <a:xfrm>
            <a:off x="5852160" y="1029318"/>
            <a:ext cx="3097530" cy="2891171"/>
          </a:xfrm>
          <a:custGeom>
            <a:avLst/>
            <a:gdLst>
              <a:gd name="connsiteX0" fmla="*/ 0 w 3154680"/>
              <a:gd name="connsiteY0" fmla="*/ 2743200 h 2811780"/>
              <a:gd name="connsiteX1" fmla="*/ 68580 w 3154680"/>
              <a:gd name="connsiteY1" fmla="*/ 1965960 h 2811780"/>
              <a:gd name="connsiteX2" fmla="*/ 57150 w 3154680"/>
              <a:gd name="connsiteY2" fmla="*/ 1211580 h 2811780"/>
              <a:gd name="connsiteX3" fmla="*/ 400050 w 3154680"/>
              <a:gd name="connsiteY3" fmla="*/ 822960 h 2811780"/>
              <a:gd name="connsiteX4" fmla="*/ 502920 w 3154680"/>
              <a:gd name="connsiteY4" fmla="*/ 765810 h 2811780"/>
              <a:gd name="connsiteX5" fmla="*/ 400050 w 3154680"/>
              <a:gd name="connsiteY5" fmla="*/ 274320 h 2811780"/>
              <a:gd name="connsiteX6" fmla="*/ 811530 w 3154680"/>
              <a:gd name="connsiteY6" fmla="*/ 0 h 2811780"/>
              <a:gd name="connsiteX7" fmla="*/ 1280160 w 3154680"/>
              <a:gd name="connsiteY7" fmla="*/ 217170 h 2811780"/>
              <a:gd name="connsiteX8" fmla="*/ 1371600 w 3154680"/>
              <a:gd name="connsiteY8" fmla="*/ 697230 h 2811780"/>
              <a:gd name="connsiteX9" fmla="*/ 1634490 w 3154680"/>
              <a:gd name="connsiteY9" fmla="*/ 994410 h 2811780"/>
              <a:gd name="connsiteX10" fmla="*/ 1817370 w 3154680"/>
              <a:gd name="connsiteY10" fmla="*/ 720090 h 2811780"/>
              <a:gd name="connsiteX11" fmla="*/ 1725930 w 3154680"/>
              <a:gd name="connsiteY11" fmla="*/ 377190 h 2811780"/>
              <a:gd name="connsiteX12" fmla="*/ 2228850 w 3154680"/>
              <a:gd name="connsiteY12" fmla="*/ 182880 h 2811780"/>
              <a:gd name="connsiteX13" fmla="*/ 2743200 w 3154680"/>
              <a:gd name="connsiteY13" fmla="*/ 457200 h 2811780"/>
              <a:gd name="connsiteX14" fmla="*/ 2674620 w 3154680"/>
              <a:gd name="connsiteY14" fmla="*/ 891540 h 2811780"/>
              <a:gd name="connsiteX15" fmla="*/ 3154680 w 3154680"/>
              <a:gd name="connsiteY15" fmla="*/ 1348740 h 2811780"/>
              <a:gd name="connsiteX16" fmla="*/ 2948940 w 3154680"/>
              <a:gd name="connsiteY16" fmla="*/ 2811780 h 2811780"/>
              <a:gd name="connsiteX17" fmla="*/ 0 w 3154680"/>
              <a:gd name="connsiteY17" fmla="*/ 2743200 h 2811780"/>
              <a:gd name="connsiteX0" fmla="*/ 114300 w 3097530"/>
              <a:gd name="connsiteY0" fmla="*/ 2743200 h 2811780"/>
              <a:gd name="connsiteX1" fmla="*/ 11430 w 3097530"/>
              <a:gd name="connsiteY1" fmla="*/ 1965960 h 2811780"/>
              <a:gd name="connsiteX2" fmla="*/ 0 w 3097530"/>
              <a:gd name="connsiteY2" fmla="*/ 1211580 h 2811780"/>
              <a:gd name="connsiteX3" fmla="*/ 342900 w 3097530"/>
              <a:gd name="connsiteY3" fmla="*/ 822960 h 2811780"/>
              <a:gd name="connsiteX4" fmla="*/ 445770 w 3097530"/>
              <a:gd name="connsiteY4" fmla="*/ 765810 h 2811780"/>
              <a:gd name="connsiteX5" fmla="*/ 342900 w 3097530"/>
              <a:gd name="connsiteY5" fmla="*/ 274320 h 2811780"/>
              <a:gd name="connsiteX6" fmla="*/ 754380 w 3097530"/>
              <a:gd name="connsiteY6" fmla="*/ 0 h 2811780"/>
              <a:gd name="connsiteX7" fmla="*/ 1223010 w 3097530"/>
              <a:gd name="connsiteY7" fmla="*/ 217170 h 2811780"/>
              <a:gd name="connsiteX8" fmla="*/ 1314450 w 3097530"/>
              <a:gd name="connsiteY8" fmla="*/ 697230 h 2811780"/>
              <a:gd name="connsiteX9" fmla="*/ 1577340 w 3097530"/>
              <a:gd name="connsiteY9" fmla="*/ 994410 h 2811780"/>
              <a:gd name="connsiteX10" fmla="*/ 1760220 w 3097530"/>
              <a:gd name="connsiteY10" fmla="*/ 720090 h 2811780"/>
              <a:gd name="connsiteX11" fmla="*/ 1668780 w 3097530"/>
              <a:gd name="connsiteY11" fmla="*/ 377190 h 2811780"/>
              <a:gd name="connsiteX12" fmla="*/ 2171700 w 3097530"/>
              <a:gd name="connsiteY12" fmla="*/ 182880 h 2811780"/>
              <a:gd name="connsiteX13" fmla="*/ 2686050 w 3097530"/>
              <a:gd name="connsiteY13" fmla="*/ 457200 h 2811780"/>
              <a:gd name="connsiteX14" fmla="*/ 2617470 w 3097530"/>
              <a:gd name="connsiteY14" fmla="*/ 891540 h 2811780"/>
              <a:gd name="connsiteX15" fmla="*/ 3097530 w 3097530"/>
              <a:gd name="connsiteY15" fmla="*/ 1348740 h 2811780"/>
              <a:gd name="connsiteX16" fmla="*/ 2891790 w 3097530"/>
              <a:gd name="connsiteY16" fmla="*/ 2811780 h 2811780"/>
              <a:gd name="connsiteX17" fmla="*/ 114300 w 3097530"/>
              <a:gd name="connsiteY17" fmla="*/ 2743200 h 2811780"/>
              <a:gd name="connsiteX0" fmla="*/ 114300 w 3097530"/>
              <a:gd name="connsiteY0" fmla="*/ 2743200 h 2811780"/>
              <a:gd name="connsiteX1" fmla="*/ 11430 w 3097530"/>
              <a:gd name="connsiteY1" fmla="*/ 1965960 h 2811780"/>
              <a:gd name="connsiteX2" fmla="*/ 0 w 3097530"/>
              <a:gd name="connsiteY2" fmla="*/ 1211580 h 2811780"/>
              <a:gd name="connsiteX3" fmla="*/ 342900 w 3097530"/>
              <a:gd name="connsiteY3" fmla="*/ 822960 h 2811780"/>
              <a:gd name="connsiteX4" fmla="*/ 502920 w 3097530"/>
              <a:gd name="connsiteY4" fmla="*/ 811530 h 2811780"/>
              <a:gd name="connsiteX5" fmla="*/ 342900 w 3097530"/>
              <a:gd name="connsiteY5" fmla="*/ 274320 h 2811780"/>
              <a:gd name="connsiteX6" fmla="*/ 754380 w 3097530"/>
              <a:gd name="connsiteY6" fmla="*/ 0 h 2811780"/>
              <a:gd name="connsiteX7" fmla="*/ 1223010 w 3097530"/>
              <a:gd name="connsiteY7" fmla="*/ 217170 h 2811780"/>
              <a:gd name="connsiteX8" fmla="*/ 1314450 w 3097530"/>
              <a:gd name="connsiteY8" fmla="*/ 697230 h 2811780"/>
              <a:gd name="connsiteX9" fmla="*/ 1577340 w 3097530"/>
              <a:gd name="connsiteY9" fmla="*/ 994410 h 2811780"/>
              <a:gd name="connsiteX10" fmla="*/ 1760220 w 3097530"/>
              <a:gd name="connsiteY10" fmla="*/ 720090 h 2811780"/>
              <a:gd name="connsiteX11" fmla="*/ 1668780 w 3097530"/>
              <a:gd name="connsiteY11" fmla="*/ 377190 h 2811780"/>
              <a:gd name="connsiteX12" fmla="*/ 2171700 w 3097530"/>
              <a:gd name="connsiteY12" fmla="*/ 182880 h 2811780"/>
              <a:gd name="connsiteX13" fmla="*/ 2686050 w 3097530"/>
              <a:gd name="connsiteY13" fmla="*/ 457200 h 2811780"/>
              <a:gd name="connsiteX14" fmla="*/ 2617470 w 3097530"/>
              <a:gd name="connsiteY14" fmla="*/ 891540 h 2811780"/>
              <a:gd name="connsiteX15" fmla="*/ 3097530 w 3097530"/>
              <a:gd name="connsiteY15" fmla="*/ 1348740 h 2811780"/>
              <a:gd name="connsiteX16" fmla="*/ 2891790 w 3097530"/>
              <a:gd name="connsiteY16" fmla="*/ 2811780 h 2811780"/>
              <a:gd name="connsiteX17" fmla="*/ 114300 w 3097530"/>
              <a:gd name="connsiteY17" fmla="*/ 2743200 h 2811780"/>
              <a:gd name="connsiteX0" fmla="*/ 114300 w 3097530"/>
              <a:gd name="connsiteY0" fmla="*/ 2743200 h 2811780"/>
              <a:gd name="connsiteX1" fmla="*/ 11430 w 3097530"/>
              <a:gd name="connsiteY1" fmla="*/ 1965960 h 2811780"/>
              <a:gd name="connsiteX2" fmla="*/ 0 w 3097530"/>
              <a:gd name="connsiteY2" fmla="*/ 1211580 h 2811780"/>
              <a:gd name="connsiteX3" fmla="*/ 342900 w 3097530"/>
              <a:gd name="connsiteY3" fmla="*/ 822960 h 2811780"/>
              <a:gd name="connsiteX4" fmla="*/ 502920 w 3097530"/>
              <a:gd name="connsiteY4" fmla="*/ 811530 h 2811780"/>
              <a:gd name="connsiteX5" fmla="*/ 445770 w 3097530"/>
              <a:gd name="connsiteY5" fmla="*/ 251460 h 2811780"/>
              <a:gd name="connsiteX6" fmla="*/ 754380 w 3097530"/>
              <a:gd name="connsiteY6" fmla="*/ 0 h 2811780"/>
              <a:gd name="connsiteX7" fmla="*/ 1223010 w 3097530"/>
              <a:gd name="connsiteY7" fmla="*/ 217170 h 2811780"/>
              <a:gd name="connsiteX8" fmla="*/ 1314450 w 3097530"/>
              <a:gd name="connsiteY8" fmla="*/ 697230 h 2811780"/>
              <a:gd name="connsiteX9" fmla="*/ 1577340 w 3097530"/>
              <a:gd name="connsiteY9" fmla="*/ 994410 h 2811780"/>
              <a:gd name="connsiteX10" fmla="*/ 1760220 w 3097530"/>
              <a:gd name="connsiteY10" fmla="*/ 720090 h 2811780"/>
              <a:gd name="connsiteX11" fmla="*/ 1668780 w 3097530"/>
              <a:gd name="connsiteY11" fmla="*/ 377190 h 2811780"/>
              <a:gd name="connsiteX12" fmla="*/ 2171700 w 3097530"/>
              <a:gd name="connsiteY12" fmla="*/ 182880 h 2811780"/>
              <a:gd name="connsiteX13" fmla="*/ 2686050 w 3097530"/>
              <a:gd name="connsiteY13" fmla="*/ 457200 h 2811780"/>
              <a:gd name="connsiteX14" fmla="*/ 2617470 w 3097530"/>
              <a:gd name="connsiteY14" fmla="*/ 891540 h 2811780"/>
              <a:gd name="connsiteX15" fmla="*/ 3097530 w 3097530"/>
              <a:gd name="connsiteY15" fmla="*/ 1348740 h 2811780"/>
              <a:gd name="connsiteX16" fmla="*/ 2891790 w 3097530"/>
              <a:gd name="connsiteY16" fmla="*/ 2811780 h 2811780"/>
              <a:gd name="connsiteX17" fmla="*/ 114300 w 3097530"/>
              <a:gd name="connsiteY17" fmla="*/ 2743200 h 2811780"/>
              <a:gd name="connsiteX0" fmla="*/ 114300 w 3097530"/>
              <a:gd name="connsiteY0" fmla="*/ 2743200 h 2811780"/>
              <a:gd name="connsiteX1" fmla="*/ 11430 w 3097530"/>
              <a:gd name="connsiteY1" fmla="*/ 1965960 h 2811780"/>
              <a:gd name="connsiteX2" fmla="*/ 0 w 3097530"/>
              <a:gd name="connsiteY2" fmla="*/ 1211580 h 2811780"/>
              <a:gd name="connsiteX3" fmla="*/ 342900 w 3097530"/>
              <a:gd name="connsiteY3" fmla="*/ 822960 h 2811780"/>
              <a:gd name="connsiteX4" fmla="*/ 502920 w 3097530"/>
              <a:gd name="connsiteY4" fmla="*/ 811530 h 2811780"/>
              <a:gd name="connsiteX5" fmla="*/ 388620 w 3097530"/>
              <a:gd name="connsiteY5" fmla="*/ 308610 h 2811780"/>
              <a:gd name="connsiteX6" fmla="*/ 754380 w 3097530"/>
              <a:gd name="connsiteY6" fmla="*/ 0 h 2811780"/>
              <a:gd name="connsiteX7" fmla="*/ 1223010 w 3097530"/>
              <a:gd name="connsiteY7" fmla="*/ 217170 h 2811780"/>
              <a:gd name="connsiteX8" fmla="*/ 1314450 w 3097530"/>
              <a:gd name="connsiteY8" fmla="*/ 697230 h 2811780"/>
              <a:gd name="connsiteX9" fmla="*/ 1577340 w 3097530"/>
              <a:gd name="connsiteY9" fmla="*/ 994410 h 2811780"/>
              <a:gd name="connsiteX10" fmla="*/ 1760220 w 3097530"/>
              <a:gd name="connsiteY10" fmla="*/ 720090 h 2811780"/>
              <a:gd name="connsiteX11" fmla="*/ 1668780 w 3097530"/>
              <a:gd name="connsiteY11" fmla="*/ 377190 h 2811780"/>
              <a:gd name="connsiteX12" fmla="*/ 2171700 w 3097530"/>
              <a:gd name="connsiteY12" fmla="*/ 182880 h 2811780"/>
              <a:gd name="connsiteX13" fmla="*/ 2686050 w 3097530"/>
              <a:gd name="connsiteY13" fmla="*/ 457200 h 2811780"/>
              <a:gd name="connsiteX14" fmla="*/ 2617470 w 3097530"/>
              <a:gd name="connsiteY14" fmla="*/ 891540 h 2811780"/>
              <a:gd name="connsiteX15" fmla="*/ 3097530 w 3097530"/>
              <a:gd name="connsiteY15" fmla="*/ 1348740 h 2811780"/>
              <a:gd name="connsiteX16" fmla="*/ 2891790 w 3097530"/>
              <a:gd name="connsiteY16" fmla="*/ 2811780 h 2811780"/>
              <a:gd name="connsiteX17" fmla="*/ 114300 w 3097530"/>
              <a:gd name="connsiteY17" fmla="*/ 2743200 h 2811780"/>
              <a:gd name="connsiteX0" fmla="*/ 114300 w 3097530"/>
              <a:gd name="connsiteY0" fmla="*/ 2743200 h 2811780"/>
              <a:gd name="connsiteX1" fmla="*/ 11430 w 3097530"/>
              <a:gd name="connsiteY1" fmla="*/ 1965960 h 2811780"/>
              <a:gd name="connsiteX2" fmla="*/ 0 w 3097530"/>
              <a:gd name="connsiteY2" fmla="*/ 1211580 h 2811780"/>
              <a:gd name="connsiteX3" fmla="*/ 342900 w 3097530"/>
              <a:gd name="connsiteY3" fmla="*/ 822960 h 2811780"/>
              <a:gd name="connsiteX4" fmla="*/ 502920 w 3097530"/>
              <a:gd name="connsiteY4" fmla="*/ 811530 h 2811780"/>
              <a:gd name="connsiteX5" fmla="*/ 388620 w 3097530"/>
              <a:gd name="connsiteY5" fmla="*/ 308610 h 2811780"/>
              <a:gd name="connsiteX6" fmla="*/ 754380 w 3097530"/>
              <a:gd name="connsiteY6" fmla="*/ 0 h 2811780"/>
              <a:gd name="connsiteX7" fmla="*/ 1188720 w 3097530"/>
              <a:gd name="connsiteY7" fmla="*/ 354330 h 2811780"/>
              <a:gd name="connsiteX8" fmla="*/ 1314450 w 3097530"/>
              <a:gd name="connsiteY8" fmla="*/ 697230 h 2811780"/>
              <a:gd name="connsiteX9" fmla="*/ 1577340 w 3097530"/>
              <a:gd name="connsiteY9" fmla="*/ 994410 h 2811780"/>
              <a:gd name="connsiteX10" fmla="*/ 1760220 w 3097530"/>
              <a:gd name="connsiteY10" fmla="*/ 720090 h 2811780"/>
              <a:gd name="connsiteX11" fmla="*/ 1668780 w 3097530"/>
              <a:gd name="connsiteY11" fmla="*/ 377190 h 2811780"/>
              <a:gd name="connsiteX12" fmla="*/ 2171700 w 3097530"/>
              <a:gd name="connsiteY12" fmla="*/ 182880 h 2811780"/>
              <a:gd name="connsiteX13" fmla="*/ 2686050 w 3097530"/>
              <a:gd name="connsiteY13" fmla="*/ 457200 h 2811780"/>
              <a:gd name="connsiteX14" fmla="*/ 2617470 w 3097530"/>
              <a:gd name="connsiteY14" fmla="*/ 891540 h 2811780"/>
              <a:gd name="connsiteX15" fmla="*/ 3097530 w 3097530"/>
              <a:gd name="connsiteY15" fmla="*/ 1348740 h 2811780"/>
              <a:gd name="connsiteX16" fmla="*/ 2891790 w 3097530"/>
              <a:gd name="connsiteY16" fmla="*/ 2811780 h 2811780"/>
              <a:gd name="connsiteX17" fmla="*/ 114300 w 3097530"/>
              <a:gd name="connsiteY17" fmla="*/ 2743200 h 2811780"/>
              <a:gd name="connsiteX0" fmla="*/ 114300 w 3097530"/>
              <a:gd name="connsiteY0" fmla="*/ 2743200 h 2811780"/>
              <a:gd name="connsiteX1" fmla="*/ 11430 w 3097530"/>
              <a:gd name="connsiteY1" fmla="*/ 1965960 h 2811780"/>
              <a:gd name="connsiteX2" fmla="*/ 0 w 3097530"/>
              <a:gd name="connsiteY2" fmla="*/ 1211580 h 2811780"/>
              <a:gd name="connsiteX3" fmla="*/ 342900 w 3097530"/>
              <a:gd name="connsiteY3" fmla="*/ 822960 h 2811780"/>
              <a:gd name="connsiteX4" fmla="*/ 502920 w 3097530"/>
              <a:gd name="connsiteY4" fmla="*/ 811530 h 2811780"/>
              <a:gd name="connsiteX5" fmla="*/ 388620 w 3097530"/>
              <a:gd name="connsiteY5" fmla="*/ 308610 h 2811780"/>
              <a:gd name="connsiteX6" fmla="*/ 754380 w 3097530"/>
              <a:gd name="connsiteY6" fmla="*/ 0 h 2811780"/>
              <a:gd name="connsiteX7" fmla="*/ 1188720 w 3097530"/>
              <a:gd name="connsiteY7" fmla="*/ 354330 h 2811780"/>
              <a:gd name="connsiteX8" fmla="*/ 1234440 w 3097530"/>
              <a:gd name="connsiteY8" fmla="*/ 754380 h 2811780"/>
              <a:gd name="connsiteX9" fmla="*/ 1577340 w 3097530"/>
              <a:gd name="connsiteY9" fmla="*/ 994410 h 2811780"/>
              <a:gd name="connsiteX10" fmla="*/ 1760220 w 3097530"/>
              <a:gd name="connsiteY10" fmla="*/ 720090 h 2811780"/>
              <a:gd name="connsiteX11" fmla="*/ 1668780 w 3097530"/>
              <a:gd name="connsiteY11" fmla="*/ 377190 h 2811780"/>
              <a:gd name="connsiteX12" fmla="*/ 2171700 w 3097530"/>
              <a:gd name="connsiteY12" fmla="*/ 182880 h 2811780"/>
              <a:gd name="connsiteX13" fmla="*/ 2686050 w 3097530"/>
              <a:gd name="connsiteY13" fmla="*/ 457200 h 2811780"/>
              <a:gd name="connsiteX14" fmla="*/ 2617470 w 3097530"/>
              <a:gd name="connsiteY14" fmla="*/ 891540 h 2811780"/>
              <a:gd name="connsiteX15" fmla="*/ 3097530 w 3097530"/>
              <a:gd name="connsiteY15" fmla="*/ 1348740 h 2811780"/>
              <a:gd name="connsiteX16" fmla="*/ 2891790 w 3097530"/>
              <a:gd name="connsiteY16" fmla="*/ 2811780 h 2811780"/>
              <a:gd name="connsiteX17" fmla="*/ 114300 w 3097530"/>
              <a:gd name="connsiteY17" fmla="*/ 2743200 h 2811780"/>
              <a:gd name="connsiteX0" fmla="*/ 114300 w 3097530"/>
              <a:gd name="connsiteY0" fmla="*/ 2697480 h 2766060"/>
              <a:gd name="connsiteX1" fmla="*/ 11430 w 3097530"/>
              <a:gd name="connsiteY1" fmla="*/ 1920240 h 2766060"/>
              <a:gd name="connsiteX2" fmla="*/ 0 w 3097530"/>
              <a:gd name="connsiteY2" fmla="*/ 1165860 h 2766060"/>
              <a:gd name="connsiteX3" fmla="*/ 342900 w 3097530"/>
              <a:gd name="connsiteY3" fmla="*/ 777240 h 2766060"/>
              <a:gd name="connsiteX4" fmla="*/ 502920 w 3097530"/>
              <a:gd name="connsiteY4" fmla="*/ 765810 h 2766060"/>
              <a:gd name="connsiteX5" fmla="*/ 388620 w 3097530"/>
              <a:gd name="connsiteY5" fmla="*/ 262890 h 2766060"/>
              <a:gd name="connsiteX6" fmla="*/ 868680 w 3097530"/>
              <a:gd name="connsiteY6" fmla="*/ 0 h 2766060"/>
              <a:gd name="connsiteX7" fmla="*/ 1188720 w 3097530"/>
              <a:gd name="connsiteY7" fmla="*/ 308610 h 2766060"/>
              <a:gd name="connsiteX8" fmla="*/ 1234440 w 3097530"/>
              <a:gd name="connsiteY8" fmla="*/ 708660 h 2766060"/>
              <a:gd name="connsiteX9" fmla="*/ 1577340 w 3097530"/>
              <a:gd name="connsiteY9" fmla="*/ 948690 h 2766060"/>
              <a:gd name="connsiteX10" fmla="*/ 1760220 w 3097530"/>
              <a:gd name="connsiteY10" fmla="*/ 674370 h 2766060"/>
              <a:gd name="connsiteX11" fmla="*/ 1668780 w 3097530"/>
              <a:gd name="connsiteY11" fmla="*/ 331470 h 2766060"/>
              <a:gd name="connsiteX12" fmla="*/ 2171700 w 3097530"/>
              <a:gd name="connsiteY12" fmla="*/ 137160 h 2766060"/>
              <a:gd name="connsiteX13" fmla="*/ 2686050 w 3097530"/>
              <a:gd name="connsiteY13" fmla="*/ 411480 h 2766060"/>
              <a:gd name="connsiteX14" fmla="*/ 2617470 w 3097530"/>
              <a:gd name="connsiteY14" fmla="*/ 845820 h 2766060"/>
              <a:gd name="connsiteX15" fmla="*/ 3097530 w 3097530"/>
              <a:gd name="connsiteY15" fmla="*/ 1303020 h 2766060"/>
              <a:gd name="connsiteX16" fmla="*/ 2891790 w 3097530"/>
              <a:gd name="connsiteY16" fmla="*/ 2766060 h 2766060"/>
              <a:gd name="connsiteX17" fmla="*/ 114300 w 3097530"/>
              <a:gd name="connsiteY17" fmla="*/ 2697480 h 2766060"/>
              <a:gd name="connsiteX0" fmla="*/ 114300 w 3097530"/>
              <a:gd name="connsiteY0" fmla="*/ 2823238 h 2891818"/>
              <a:gd name="connsiteX1" fmla="*/ 11430 w 3097530"/>
              <a:gd name="connsiteY1" fmla="*/ 2045998 h 2891818"/>
              <a:gd name="connsiteX2" fmla="*/ 0 w 3097530"/>
              <a:gd name="connsiteY2" fmla="*/ 1291618 h 2891818"/>
              <a:gd name="connsiteX3" fmla="*/ 342900 w 3097530"/>
              <a:gd name="connsiteY3" fmla="*/ 902998 h 2891818"/>
              <a:gd name="connsiteX4" fmla="*/ 502920 w 3097530"/>
              <a:gd name="connsiteY4" fmla="*/ 891568 h 2891818"/>
              <a:gd name="connsiteX5" fmla="*/ 388620 w 3097530"/>
              <a:gd name="connsiteY5" fmla="*/ 388648 h 2891818"/>
              <a:gd name="connsiteX6" fmla="*/ 834390 w 3097530"/>
              <a:gd name="connsiteY6" fmla="*/ 0 h 2891818"/>
              <a:gd name="connsiteX7" fmla="*/ 1188720 w 3097530"/>
              <a:gd name="connsiteY7" fmla="*/ 434368 h 2891818"/>
              <a:gd name="connsiteX8" fmla="*/ 1234440 w 3097530"/>
              <a:gd name="connsiteY8" fmla="*/ 834418 h 2891818"/>
              <a:gd name="connsiteX9" fmla="*/ 1577340 w 3097530"/>
              <a:gd name="connsiteY9" fmla="*/ 1074448 h 2891818"/>
              <a:gd name="connsiteX10" fmla="*/ 1760220 w 3097530"/>
              <a:gd name="connsiteY10" fmla="*/ 800128 h 2891818"/>
              <a:gd name="connsiteX11" fmla="*/ 1668780 w 3097530"/>
              <a:gd name="connsiteY11" fmla="*/ 457228 h 2891818"/>
              <a:gd name="connsiteX12" fmla="*/ 2171700 w 3097530"/>
              <a:gd name="connsiteY12" fmla="*/ 262918 h 2891818"/>
              <a:gd name="connsiteX13" fmla="*/ 2686050 w 3097530"/>
              <a:gd name="connsiteY13" fmla="*/ 537238 h 2891818"/>
              <a:gd name="connsiteX14" fmla="*/ 2617470 w 3097530"/>
              <a:gd name="connsiteY14" fmla="*/ 971578 h 2891818"/>
              <a:gd name="connsiteX15" fmla="*/ 3097530 w 3097530"/>
              <a:gd name="connsiteY15" fmla="*/ 1428778 h 2891818"/>
              <a:gd name="connsiteX16" fmla="*/ 2891790 w 3097530"/>
              <a:gd name="connsiteY16" fmla="*/ 2891818 h 2891818"/>
              <a:gd name="connsiteX17" fmla="*/ 114300 w 3097530"/>
              <a:gd name="connsiteY17" fmla="*/ 2823238 h 2891818"/>
              <a:gd name="connsiteX0" fmla="*/ 114300 w 3097530"/>
              <a:gd name="connsiteY0" fmla="*/ 2823238 h 2891818"/>
              <a:gd name="connsiteX1" fmla="*/ 11430 w 3097530"/>
              <a:gd name="connsiteY1" fmla="*/ 2045998 h 2891818"/>
              <a:gd name="connsiteX2" fmla="*/ 0 w 3097530"/>
              <a:gd name="connsiteY2" fmla="*/ 1291618 h 2891818"/>
              <a:gd name="connsiteX3" fmla="*/ 342900 w 3097530"/>
              <a:gd name="connsiteY3" fmla="*/ 902998 h 2891818"/>
              <a:gd name="connsiteX4" fmla="*/ 502920 w 3097530"/>
              <a:gd name="connsiteY4" fmla="*/ 891568 h 2891818"/>
              <a:gd name="connsiteX5" fmla="*/ 388620 w 3097530"/>
              <a:gd name="connsiteY5" fmla="*/ 388648 h 2891818"/>
              <a:gd name="connsiteX6" fmla="*/ 834390 w 3097530"/>
              <a:gd name="connsiteY6" fmla="*/ 0 h 2891818"/>
              <a:gd name="connsiteX7" fmla="*/ 1291590 w 3097530"/>
              <a:gd name="connsiteY7" fmla="*/ 365773 h 2891818"/>
              <a:gd name="connsiteX8" fmla="*/ 1234440 w 3097530"/>
              <a:gd name="connsiteY8" fmla="*/ 834418 h 2891818"/>
              <a:gd name="connsiteX9" fmla="*/ 1577340 w 3097530"/>
              <a:gd name="connsiteY9" fmla="*/ 1074448 h 2891818"/>
              <a:gd name="connsiteX10" fmla="*/ 1760220 w 3097530"/>
              <a:gd name="connsiteY10" fmla="*/ 800128 h 2891818"/>
              <a:gd name="connsiteX11" fmla="*/ 1668780 w 3097530"/>
              <a:gd name="connsiteY11" fmla="*/ 457228 h 2891818"/>
              <a:gd name="connsiteX12" fmla="*/ 2171700 w 3097530"/>
              <a:gd name="connsiteY12" fmla="*/ 262918 h 2891818"/>
              <a:gd name="connsiteX13" fmla="*/ 2686050 w 3097530"/>
              <a:gd name="connsiteY13" fmla="*/ 537238 h 2891818"/>
              <a:gd name="connsiteX14" fmla="*/ 2617470 w 3097530"/>
              <a:gd name="connsiteY14" fmla="*/ 971578 h 2891818"/>
              <a:gd name="connsiteX15" fmla="*/ 3097530 w 3097530"/>
              <a:gd name="connsiteY15" fmla="*/ 1428778 h 2891818"/>
              <a:gd name="connsiteX16" fmla="*/ 2891790 w 3097530"/>
              <a:gd name="connsiteY16" fmla="*/ 2891818 h 2891818"/>
              <a:gd name="connsiteX17" fmla="*/ 114300 w 3097530"/>
              <a:gd name="connsiteY17" fmla="*/ 2823238 h 2891818"/>
              <a:gd name="connsiteX0" fmla="*/ 114300 w 3097530"/>
              <a:gd name="connsiteY0" fmla="*/ 2823238 h 2891818"/>
              <a:gd name="connsiteX1" fmla="*/ 11430 w 3097530"/>
              <a:gd name="connsiteY1" fmla="*/ 2045998 h 2891818"/>
              <a:gd name="connsiteX2" fmla="*/ 0 w 3097530"/>
              <a:gd name="connsiteY2" fmla="*/ 1291618 h 2891818"/>
              <a:gd name="connsiteX3" fmla="*/ 342900 w 3097530"/>
              <a:gd name="connsiteY3" fmla="*/ 902998 h 2891818"/>
              <a:gd name="connsiteX4" fmla="*/ 502920 w 3097530"/>
              <a:gd name="connsiteY4" fmla="*/ 891568 h 2891818"/>
              <a:gd name="connsiteX5" fmla="*/ 365760 w 3097530"/>
              <a:gd name="connsiteY5" fmla="*/ 308620 h 2891818"/>
              <a:gd name="connsiteX6" fmla="*/ 834390 w 3097530"/>
              <a:gd name="connsiteY6" fmla="*/ 0 h 2891818"/>
              <a:gd name="connsiteX7" fmla="*/ 1291590 w 3097530"/>
              <a:gd name="connsiteY7" fmla="*/ 365773 h 2891818"/>
              <a:gd name="connsiteX8" fmla="*/ 1234440 w 3097530"/>
              <a:gd name="connsiteY8" fmla="*/ 834418 h 2891818"/>
              <a:gd name="connsiteX9" fmla="*/ 1577340 w 3097530"/>
              <a:gd name="connsiteY9" fmla="*/ 1074448 h 2891818"/>
              <a:gd name="connsiteX10" fmla="*/ 1760220 w 3097530"/>
              <a:gd name="connsiteY10" fmla="*/ 800128 h 2891818"/>
              <a:gd name="connsiteX11" fmla="*/ 1668780 w 3097530"/>
              <a:gd name="connsiteY11" fmla="*/ 457228 h 2891818"/>
              <a:gd name="connsiteX12" fmla="*/ 2171700 w 3097530"/>
              <a:gd name="connsiteY12" fmla="*/ 262918 h 2891818"/>
              <a:gd name="connsiteX13" fmla="*/ 2686050 w 3097530"/>
              <a:gd name="connsiteY13" fmla="*/ 537238 h 2891818"/>
              <a:gd name="connsiteX14" fmla="*/ 2617470 w 3097530"/>
              <a:gd name="connsiteY14" fmla="*/ 971578 h 2891818"/>
              <a:gd name="connsiteX15" fmla="*/ 3097530 w 3097530"/>
              <a:gd name="connsiteY15" fmla="*/ 1428778 h 2891818"/>
              <a:gd name="connsiteX16" fmla="*/ 2891790 w 3097530"/>
              <a:gd name="connsiteY16" fmla="*/ 2891818 h 2891818"/>
              <a:gd name="connsiteX17" fmla="*/ 114300 w 3097530"/>
              <a:gd name="connsiteY17" fmla="*/ 2823238 h 2891818"/>
              <a:gd name="connsiteX0" fmla="*/ 114300 w 3097530"/>
              <a:gd name="connsiteY0" fmla="*/ 2823238 h 2891818"/>
              <a:gd name="connsiteX1" fmla="*/ 11430 w 3097530"/>
              <a:gd name="connsiteY1" fmla="*/ 2045998 h 2891818"/>
              <a:gd name="connsiteX2" fmla="*/ 0 w 3097530"/>
              <a:gd name="connsiteY2" fmla="*/ 1291618 h 2891818"/>
              <a:gd name="connsiteX3" fmla="*/ 342900 w 3097530"/>
              <a:gd name="connsiteY3" fmla="*/ 902998 h 2891818"/>
              <a:gd name="connsiteX4" fmla="*/ 502920 w 3097530"/>
              <a:gd name="connsiteY4" fmla="*/ 891568 h 2891818"/>
              <a:gd name="connsiteX5" fmla="*/ 365760 w 3097530"/>
              <a:gd name="connsiteY5" fmla="*/ 308620 h 2891818"/>
              <a:gd name="connsiteX6" fmla="*/ 834390 w 3097530"/>
              <a:gd name="connsiteY6" fmla="*/ 0 h 2891818"/>
              <a:gd name="connsiteX7" fmla="*/ 1291590 w 3097530"/>
              <a:gd name="connsiteY7" fmla="*/ 365773 h 2891818"/>
              <a:gd name="connsiteX8" fmla="*/ 1291590 w 3097530"/>
              <a:gd name="connsiteY8" fmla="*/ 731525 h 2891818"/>
              <a:gd name="connsiteX9" fmla="*/ 1577340 w 3097530"/>
              <a:gd name="connsiteY9" fmla="*/ 1074448 h 2891818"/>
              <a:gd name="connsiteX10" fmla="*/ 1760220 w 3097530"/>
              <a:gd name="connsiteY10" fmla="*/ 800128 h 2891818"/>
              <a:gd name="connsiteX11" fmla="*/ 1668780 w 3097530"/>
              <a:gd name="connsiteY11" fmla="*/ 457228 h 2891818"/>
              <a:gd name="connsiteX12" fmla="*/ 2171700 w 3097530"/>
              <a:gd name="connsiteY12" fmla="*/ 262918 h 2891818"/>
              <a:gd name="connsiteX13" fmla="*/ 2686050 w 3097530"/>
              <a:gd name="connsiteY13" fmla="*/ 537238 h 2891818"/>
              <a:gd name="connsiteX14" fmla="*/ 2617470 w 3097530"/>
              <a:gd name="connsiteY14" fmla="*/ 971578 h 2891818"/>
              <a:gd name="connsiteX15" fmla="*/ 3097530 w 3097530"/>
              <a:gd name="connsiteY15" fmla="*/ 1428778 h 2891818"/>
              <a:gd name="connsiteX16" fmla="*/ 2891790 w 3097530"/>
              <a:gd name="connsiteY16" fmla="*/ 2891818 h 2891818"/>
              <a:gd name="connsiteX17" fmla="*/ 114300 w 3097530"/>
              <a:gd name="connsiteY17" fmla="*/ 2823238 h 2891818"/>
              <a:gd name="connsiteX0" fmla="*/ 331470 w 3097530"/>
              <a:gd name="connsiteY0" fmla="*/ 2868968 h 2891818"/>
              <a:gd name="connsiteX1" fmla="*/ 11430 w 3097530"/>
              <a:gd name="connsiteY1" fmla="*/ 2045998 h 2891818"/>
              <a:gd name="connsiteX2" fmla="*/ 0 w 3097530"/>
              <a:gd name="connsiteY2" fmla="*/ 1291618 h 2891818"/>
              <a:gd name="connsiteX3" fmla="*/ 342900 w 3097530"/>
              <a:gd name="connsiteY3" fmla="*/ 902998 h 2891818"/>
              <a:gd name="connsiteX4" fmla="*/ 502920 w 3097530"/>
              <a:gd name="connsiteY4" fmla="*/ 891568 h 2891818"/>
              <a:gd name="connsiteX5" fmla="*/ 365760 w 3097530"/>
              <a:gd name="connsiteY5" fmla="*/ 308620 h 2891818"/>
              <a:gd name="connsiteX6" fmla="*/ 834390 w 3097530"/>
              <a:gd name="connsiteY6" fmla="*/ 0 h 2891818"/>
              <a:gd name="connsiteX7" fmla="*/ 1291590 w 3097530"/>
              <a:gd name="connsiteY7" fmla="*/ 365773 h 2891818"/>
              <a:gd name="connsiteX8" fmla="*/ 1291590 w 3097530"/>
              <a:gd name="connsiteY8" fmla="*/ 731525 h 2891818"/>
              <a:gd name="connsiteX9" fmla="*/ 1577340 w 3097530"/>
              <a:gd name="connsiteY9" fmla="*/ 1074448 h 2891818"/>
              <a:gd name="connsiteX10" fmla="*/ 1760220 w 3097530"/>
              <a:gd name="connsiteY10" fmla="*/ 800128 h 2891818"/>
              <a:gd name="connsiteX11" fmla="*/ 1668780 w 3097530"/>
              <a:gd name="connsiteY11" fmla="*/ 457228 h 2891818"/>
              <a:gd name="connsiteX12" fmla="*/ 2171700 w 3097530"/>
              <a:gd name="connsiteY12" fmla="*/ 262918 h 2891818"/>
              <a:gd name="connsiteX13" fmla="*/ 2686050 w 3097530"/>
              <a:gd name="connsiteY13" fmla="*/ 537238 h 2891818"/>
              <a:gd name="connsiteX14" fmla="*/ 2617470 w 3097530"/>
              <a:gd name="connsiteY14" fmla="*/ 971578 h 2891818"/>
              <a:gd name="connsiteX15" fmla="*/ 3097530 w 3097530"/>
              <a:gd name="connsiteY15" fmla="*/ 1428778 h 2891818"/>
              <a:gd name="connsiteX16" fmla="*/ 2891790 w 3097530"/>
              <a:gd name="connsiteY16" fmla="*/ 2891818 h 2891818"/>
              <a:gd name="connsiteX17" fmla="*/ 331470 w 3097530"/>
              <a:gd name="connsiteY17" fmla="*/ 2868968 h 289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97530" h="2891818">
                <a:moveTo>
                  <a:pt x="331470" y="2868968"/>
                </a:moveTo>
                <a:lnTo>
                  <a:pt x="11430" y="2045998"/>
                </a:lnTo>
                <a:lnTo>
                  <a:pt x="0" y="1291618"/>
                </a:lnTo>
                <a:lnTo>
                  <a:pt x="342900" y="902998"/>
                </a:lnTo>
                <a:lnTo>
                  <a:pt x="502920" y="891568"/>
                </a:lnTo>
                <a:lnTo>
                  <a:pt x="365760" y="308620"/>
                </a:lnTo>
                <a:lnTo>
                  <a:pt x="834390" y="0"/>
                </a:lnTo>
                <a:lnTo>
                  <a:pt x="1291590" y="365773"/>
                </a:lnTo>
                <a:lnTo>
                  <a:pt x="1291590" y="731525"/>
                </a:lnTo>
                <a:lnTo>
                  <a:pt x="1577340" y="1074448"/>
                </a:lnTo>
                <a:lnTo>
                  <a:pt x="1760220" y="800128"/>
                </a:lnTo>
                <a:lnTo>
                  <a:pt x="1668780" y="457228"/>
                </a:lnTo>
                <a:lnTo>
                  <a:pt x="2171700" y="262918"/>
                </a:lnTo>
                <a:lnTo>
                  <a:pt x="2686050" y="537238"/>
                </a:lnTo>
                <a:lnTo>
                  <a:pt x="2617470" y="971578"/>
                </a:lnTo>
                <a:lnTo>
                  <a:pt x="3097530" y="1428778"/>
                </a:lnTo>
                <a:lnTo>
                  <a:pt x="2891790" y="2891818"/>
                </a:lnTo>
                <a:lnTo>
                  <a:pt x="331470" y="286896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5597908" y="905465"/>
            <a:ext cx="3150556" cy="3568400"/>
            <a:chOff x="5436096" y="654890"/>
            <a:chExt cx="3516145" cy="3840210"/>
          </a:xfrm>
        </p:grpSpPr>
        <p:grpSp>
          <p:nvGrpSpPr>
            <p:cNvPr id="18" name="组合 17"/>
            <p:cNvGrpSpPr/>
            <p:nvPr/>
          </p:nvGrpSpPr>
          <p:grpSpPr>
            <a:xfrm>
              <a:off x="5436096" y="654890"/>
              <a:ext cx="3516145" cy="3840210"/>
              <a:chOff x="5799475" y="1219271"/>
              <a:chExt cx="3075718" cy="3297605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11594" b="100000" l="10000" r="90000"/>
                        </a14:imgEffect>
                        <a14:imgEffect>
                          <a14:colorTemperature colorTemp="8800"/>
                        </a14:imgEffect>
                        <a14:imgEffect>
                          <a14:brightnessContrast bright="1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9475" y="1219271"/>
                <a:ext cx="2198403" cy="3297605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529475" y="1756070"/>
                <a:ext cx="1345718" cy="2344489"/>
              </a:xfrm>
              <a:prstGeom prst="rect">
                <a:avLst/>
              </a:prstGeom>
            </p:spPr>
          </p:pic>
        </p:grpSp>
        <p:sp>
          <p:nvSpPr>
            <p:cNvPr id="32" name="矩形 31"/>
            <p:cNvSpPr/>
            <p:nvPr/>
          </p:nvSpPr>
          <p:spPr>
            <a:xfrm>
              <a:off x="8289376" y="3105066"/>
              <a:ext cx="514547" cy="358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b="1" dirty="0" smtClean="0">
                  <a:solidFill>
                    <a:schemeClr val="bg1"/>
                  </a:solidFill>
                  <a:latin typeface="+mn-ea"/>
                </a:rPr>
                <a:t>子</a:t>
              </a:r>
              <a:r>
                <a:rPr lang="zh-CN" altLang="en-US" sz="900" b="1" dirty="0">
                  <a:solidFill>
                    <a:schemeClr val="bg1"/>
                  </a:solidFill>
                  <a:latin typeface="+mn-ea"/>
                </a:rPr>
                <a:t>桐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772102" y="2959242"/>
              <a:ext cx="514547" cy="3300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b="1" dirty="0">
                  <a:solidFill>
                    <a:schemeClr val="accent3"/>
                  </a:solidFill>
                  <a:latin typeface="+mn-ea"/>
                  <a:cs typeface="宋体" pitchFamily="2" charset="-122"/>
                </a:rPr>
                <a:t>石磊</a:t>
              </a:r>
              <a:endParaRPr lang="zh-CN" altLang="en-US" sz="9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3717076"/>
            <a:ext cx="9144000" cy="14264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373" y="1045419"/>
            <a:ext cx="5500983" cy="2640741"/>
          </a:xfrm>
        </p:spPr>
        <p:txBody>
          <a:bodyPr anchor="ctr">
            <a:noAutofit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1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100" b="1" dirty="0" smtClean="0"/>
              <a:t>时段特征：</a:t>
            </a:r>
            <a:r>
              <a:rPr lang="zh-CN" altLang="en-US" sz="1100" dirty="0" smtClean="0"/>
              <a:t>周间早</a:t>
            </a:r>
            <a:r>
              <a:rPr lang="en-US" altLang="zh-CN" sz="1100" dirty="0" smtClean="0"/>
              <a:t>7:00-10:00</a:t>
            </a:r>
            <a:r>
              <a:rPr lang="zh-CN" altLang="en-US" sz="1100" dirty="0" smtClean="0"/>
              <a:t>，早高峰时段，上班出行高峰期</a:t>
            </a:r>
            <a:endParaRPr lang="en-US" altLang="zh-CN" sz="1100" dirty="0" smtClean="0"/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1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100" b="1" dirty="0" smtClean="0"/>
              <a:t>收听表现：</a:t>
            </a:r>
            <a:r>
              <a:rPr lang="zh-CN" altLang="en-US" sz="1100" dirty="0" smtClean="0"/>
              <a:t>收听率</a:t>
            </a:r>
            <a:r>
              <a:rPr lang="en-US" altLang="zh-CN" sz="1100" dirty="0" smtClean="0"/>
              <a:t>0.33%</a:t>
            </a:r>
            <a:r>
              <a:rPr lang="zh-CN" altLang="en-US" sz="1100" dirty="0" smtClean="0"/>
              <a:t>，忠诚率</a:t>
            </a:r>
            <a:r>
              <a:rPr lang="en-US" altLang="zh-CN" sz="1100" dirty="0" smtClean="0"/>
              <a:t>23%</a:t>
            </a:r>
            <a:r>
              <a:rPr lang="zh-CN" altLang="en-US" sz="1100" dirty="0" smtClean="0"/>
              <a:t>，全听忠诚度冠军！全天收听亚军！</a:t>
            </a:r>
            <a:endParaRPr lang="en-US" altLang="zh-CN" sz="1100" dirty="0" smtClean="0"/>
          </a:p>
          <a:p>
            <a:pPr marL="182563" lvl="1" indent="-182563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1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100" b="1" dirty="0" smtClean="0"/>
              <a:t>节目内容：</a:t>
            </a:r>
            <a:r>
              <a:rPr lang="zh-CN" altLang="en-US" sz="1100" dirty="0" smtClean="0"/>
              <a:t>都市之声倾情打造的一档生活类娱乐节目，由主持人石磊、子桐为大家提供交通、天气、生活等服务信息，并融合当下各类热点话题解析及点评。节目风格诙谐幽默，评论深入犀利，节目内容丰富充实。主持人“精心选歌</a:t>
            </a:r>
            <a:r>
              <a:rPr lang="en-US" altLang="zh-CN" sz="1100" dirty="0" smtClean="0"/>
              <a:t>+</a:t>
            </a:r>
            <a:r>
              <a:rPr lang="zh-CN" altLang="en-US" sz="1100" dirty="0" smtClean="0"/>
              <a:t>即兴跟唱”的模式，已形成节目亮点，有听众微信互动、话题讨论、奖品赠送、专家连线、嘉宾访谈等内容。早高峰三小时，快乐一路跟随，开启一天好心情！</a:t>
            </a:r>
            <a:endParaRPr lang="en-US" altLang="zh-CN" sz="1100" dirty="0" smtClean="0"/>
          </a:p>
          <a:p>
            <a:pPr marL="177800" lvl="1" indent="-17780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1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100" b="1" dirty="0" smtClean="0"/>
              <a:t>主持人介绍：疯狂主播</a:t>
            </a:r>
            <a:r>
              <a:rPr lang="en-US" altLang="zh-CN" sz="1100" b="1" dirty="0" smtClean="0"/>
              <a:t>——</a:t>
            </a:r>
            <a:r>
              <a:rPr lang="zh-CN" altLang="en-US" sz="1100" b="1" dirty="0" smtClean="0"/>
              <a:t>石磊，甜美</a:t>
            </a:r>
            <a:r>
              <a:rPr lang="en-US" altLang="zh-CN" sz="1100" b="1" dirty="0" smtClean="0"/>
              <a:t>DJ——</a:t>
            </a:r>
            <a:r>
              <a:rPr lang="zh-CN" altLang="en-US" sz="1100" b="1" dirty="0" smtClean="0"/>
              <a:t>子桐</a:t>
            </a:r>
            <a:endParaRPr lang="en-US" altLang="zh-CN" sz="1100" b="1" dirty="0" smtClean="0"/>
          </a:p>
          <a:p>
            <a:pPr marL="18256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100" dirty="0" smtClean="0"/>
              <a:t>“火焰</a:t>
            </a:r>
            <a:r>
              <a:rPr lang="en-US" altLang="zh-CN" sz="1100" dirty="0" smtClean="0"/>
              <a:t>+</a:t>
            </a:r>
            <a:r>
              <a:rPr lang="zh-CN" altLang="en-US" sz="1100" dirty="0" smtClean="0"/>
              <a:t>海水”的完美组合，石磊“说”，子桐“笑”，配合默契，广征博引，话题把握和延展能力极强，包袱段子贯穿整个节目，爆笑清晨。</a:t>
            </a:r>
            <a:endParaRPr lang="en-US" altLang="zh-CN" sz="1100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7:00-10:00 《</a:t>
            </a:r>
            <a:r>
              <a:rPr lang="zh-CN" altLang="en-US" dirty="0"/>
              <a:t>长安一路通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pic>
        <p:nvPicPr>
          <p:cNvPr id="25" name="图片 24" descr="图片1.png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28570" y="583515"/>
            <a:ext cx="1639974" cy="1052131"/>
          </a:xfrm>
          <a:prstGeom prst="rect">
            <a:avLst/>
          </a:prstGeom>
        </p:spPr>
      </p:pic>
      <p:sp>
        <p:nvSpPr>
          <p:cNvPr id="27" name="图文框 2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46373" y="3864107"/>
            <a:ext cx="7095741" cy="1132362"/>
            <a:chOff x="296442" y="3898623"/>
            <a:chExt cx="7095741" cy="1132362"/>
          </a:xfrm>
        </p:grpSpPr>
        <p:sp>
          <p:nvSpPr>
            <p:cNvPr id="10" name="矩形 9"/>
            <p:cNvSpPr/>
            <p:nvPr/>
          </p:nvSpPr>
          <p:spPr>
            <a:xfrm>
              <a:off x="296442" y="4255538"/>
              <a:ext cx="7095406" cy="77544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/>
                  </a:solidFill>
                </a:rPr>
                <a:t>每周五</a:t>
              </a:r>
              <a:r>
                <a:rPr lang="en-US" altLang="zh-CN" sz="900" dirty="0">
                  <a:solidFill>
                    <a:schemeClr val="bg1"/>
                  </a:solidFill>
                </a:rPr>
                <a:t>09:00-10:00</a:t>
              </a:r>
              <a:r>
                <a:rPr lang="zh-CN" altLang="en-US" sz="900" dirty="0">
                  <a:solidFill>
                    <a:schemeClr val="bg1"/>
                  </a:solidFill>
                </a:rPr>
                <a:t>时间段的节目中，主播石磊、</a:t>
              </a:r>
              <a:r>
                <a:rPr lang="en-US" altLang="zh-CN" sz="900" dirty="0">
                  <a:solidFill>
                    <a:schemeClr val="bg1"/>
                  </a:solidFill>
                </a:rPr>
                <a:t>DJ</a:t>
              </a:r>
              <a:r>
                <a:rPr lang="zh-CN" altLang="en-US" sz="900" dirty="0">
                  <a:solidFill>
                    <a:schemeClr val="bg1"/>
                  </a:solidFill>
                </a:rPr>
                <a:t>子桐与</a:t>
              </a:r>
              <a:r>
                <a:rPr lang="en-US" altLang="zh-CN" sz="900" dirty="0">
                  <a:solidFill>
                    <a:schemeClr val="bg1"/>
                  </a:solidFill>
                </a:rPr>
                <a:t>360</a:t>
              </a:r>
              <a:r>
                <a:rPr lang="zh-CN" altLang="en-US" sz="900" dirty="0">
                  <a:solidFill>
                    <a:schemeClr val="bg1"/>
                  </a:solidFill>
                </a:rPr>
                <a:t>搜索特派员“</a:t>
              </a:r>
              <a:r>
                <a:rPr lang="en-US" altLang="zh-CN" sz="900" dirty="0">
                  <a:solidFill>
                    <a:schemeClr val="bg1"/>
                  </a:solidFill>
                </a:rPr>
                <a:t>+”</a:t>
              </a:r>
              <a:r>
                <a:rPr lang="zh-CN" altLang="en-US" sz="900" dirty="0">
                  <a:solidFill>
                    <a:schemeClr val="bg1"/>
                  </a:solidFill>
                </a:rPr>
                <a:t>哥，通过</a:t>
              </a:r>
              <a:r>
                <a:rPr lang="en-US" altLang="zh-CN" sz="900" dirty="0">
                  <a:solidFill>
                    <a:schemeClr val="bg1"/>
                  </a:solidFill>
                </a:rPr>
                <a:t>360</a:t>
              </a:r>
              <a:r>
                <a:rPr lang="zh-CN" altLang="en-US" sz="900" dirty="0">
                  <a:solidFill>
                    <a:schemeClr val="bg1"/>
                  </a:solidFill>
                </a:rPr>
                <a:t>搜索提供的数据，对社会</a:t>
              </a:r>
              <a:r>
                <a:rPr lang="zh-CN" altLang="en-US" sz="900" dirty="0" smtClean="0">
                  <a:solidFill>
                    <a:schemeClr val="bg1"/>
                  </a:solidFill>
                </a:rPr>
                <a:t>热点新闻展开</a:t>
              </a:r>
              <a:r>
                <a:rPr lang="zh-CN" altLang="en-US" sz="900" dirty="0">
                  <a:solidFill>
                    <a:schemeClr val="bg1"/>
                  </a:solidFill>
                </a:rPr>
                <a:t>讨论，并在节目中与听众进行互动，赠送</a:t>
              </a:r>
              <a:r>
                <a:rPr lang="en-US" altLang="zh-CN" sz="900" dirty="0">
                  <a:solidFill>
                    <a:schemeClr val="bg1"/>
                  </a:solidFill>
                </a:rPr>
                <a:t>360</a:t>
              </a:r>
              <a:r>
                <a:rPr lang="zh-CN" altLang="en-US" sz="900" dirty="0">
                  <a:solidFill>
                    <a:schemeClr val="bg1"/>
                  </a:solidFill>
                </a:rPr>
                <a:t>奖品。线下，都市之声携</a:t>
              </a:r>
              <a:r>
                <a:rPr lang="en-US" altLang="zh-CN" sz="900" dirty="0">
                  <a:solidFill>
                    <a:schemeClr val="bg1"/>
                  </a:solidFill>
                </a:rPr>
                <a:t>360</a:t>
              </a:r>
              <a:r>
                <a:rPr lang="zh-CN" altLang="en-US" sz="900" dirty="0">
                  <a:solidFill>
                    <a:schemeClr val="bg1"/>
                  </a:solidFill>
                </a:rPr>
                <a:t>搜索举办听友见面会，主持人和</a:t>
              </a:r>
              <a:r>
                <a:rPr lang="en-US" altLang="zh-CN" sz="900" dirty="0">
                  <a:solidFill>
                    <a:schemeClr val="bg1"/>
                  </a:solidFill>
                </a:rPr>
                <a:t>360</a:t>
              </a:r>
              <a:r>
                <a:rPr lang="zh-CN" altLang="en-US" sz="900" dirty="0" smtClean="0">
                  <a:solidFill>
                    <a:schemeClr val="bg1"/>
                  </a:solidFill>
                </a:rPr>
                <a:t>搜索特派员走出</a:t>
              </a:r>
              <a:r>
                <a:rPr lang="zh-CN" altLang="en-US" sz="900" dirty="0">
                  <a:solidFill>
                    <a:schemeClr val="bg1"/>
                  </a:solidFill>
                </a:rPr>
                <a:t>直播间和听众真人面对面，石磊现场</a:t>
              </a:r>
              <a:r>
                <a:rPr lang="en-US" altLang="zh-CN" sz="900" dirty="0">
                  <a:solidFill>
                    <a:schemeClr val="bg1"/>
                  </a:solidFill>
                </a:rPr>
                <a:t>“HI”</a:t>
              </a:r>
              <a:r>
                <a:rPr lang="zh-CN" altLang="en-US" sz="900" dirty="0">
                  <a:solidFill>
                    <a:schemeClr val="bg1"/>
                  </a:solidFill>
                </a:rPr>
                <a:t>歌，与听众进行互动游戏。节目迎合了大数据时代下的听众需求，</a:t>
              </a:r>
              <a:r>
                <a:rPr lang="zh-CN" altLang="en-US" sz="900" dirty="0" smtClean="0">
                  <a:solidFill>
                    <a:schemeClr val="bg1"/>
                  </a:solidFill>
                </a:rPr>
                <a:t>形式新颖，内容</a:t>
              </a:r>
              <a:r>
                <a:rPr lang="zh-CN" altLang="en-US" sz="900" dirty="0">
                  <a:solidFill>
                    <a:schemeClr val="bg1"/>
                  </a:solidFill>
                </a:rPr>
                <a:t>充盈，植入自然，充分展现了</a:t>
              </a:r>
              <a:r>
                <a:rPr lang="en-US" altLang="zh-CN" sz="900" dirty="0">
                  <a:solidFill>
                    <a:schemeClr val="bg1"/>
                  </a:solidFill>
                </a:rPr>
                <a:t>360</a:t>
              </a:r>
              <a:r>
                <a:rPr lang="zh-CN" altLang="en-US" sz="900" dirty="0">
                  <a:solidFill>
                    <a:schemeClr val="bg1"/>
                  </a:solidFill>
                </a:rPr>
                <a:t>年轻活力</a:t>
              </a:r>
              <a:r>
                <a:rPr lang="zh-CN" altLang="en-US" sz="900" dirty="0" smtClean="0">
                  <a:solidFill>
                    <a:schemeClr val="bg1"/>
                  </a:solidFill>
                </a:rPr>
                <a:t>的品牌形象</a:t>
              </a:r>
              <a:r>
                <a:rPr lang="zh-CN" altLang="en-US" sz="900" dirty="0">
                  <a:solidFill>
                    <a:schemeClr val="bg1"/>
                  </a:solidFill>
                </a:rPr>
                <a:t>，客户露出超频繁，赢得了客户和听众的喜爱和追捧！</a:t>
              </a:r>
            </a:p>
          </p:txBody>
        </p:sp>
        <p:grpSp>
          <p:nvGrpSpPr>
            <p:cNvPr id="5" name="组合 18"/>
            <p:cNvGrpSpPr/>
            <p:nvPr/>
          </p:nvGrpSpPr>
          <p:grpSpPr>
            <a:xfrm>
              <a:off x="423615" y="3898623"/>
              <a:ext cx="6968568" cy="365176"/>
              <a:chOff x="813324" y="5064812"/>
              <a:chExt cx="8077292" cy="487014"/>
            </a:xfrm>
          </p:grpSpPr>
          <p:pic>
            <p:nvPicPr>
              <p:cNvPr id="11" name="图片 10" descr="5278160_175441618146_2.jpg"/>
              <p:cNvPicPr>
                <a:picLocks noChangeAspect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813324" y="5134484"/>
                <a:ext cx="1289408" cy="285354"/>
              </a:xfrm>
              <a:prstGeom prst="rect">
                <a:avLst/>
              </a:prstGeom>
            </p:spPr>
          </p:pic>
          <p:sp>
            <p:nvSpPr>
              <p:cNvPr id="12" name="矩形 11"/>
              <p:cNvSpPr/>
              <p:nvPr/>
            </p:nvSpPr>
            <p:spPr>
              <a:xfrm>
                <a:off x="2237552" y="5064812"/>
                <a:ext cx="6653064" cy="487014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marL="0" lvl="1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强强联合案例：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联合</a:t>
                </a:r>
                <a:r>
                  <a:rPr lang="en-US" altLang="zh-CN" sz="1400" dirty="0">
                    <a:solidFill>
                      <a:schemeClr val="bg1"/>
                    </a:solidFill>
                  </a:rPr>
                  <a:t>360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搜索</a:t>
                </a:r>
                <a:r>
                  <a:rPr lang="zh-CN" altLang="en-US" sz="1400" dirty="0" smtClean="0">
                    <a:solidFill>
                      <a:schemeClr val="bg1"/>
                    </a:solidFill>
                  </a:rPr>
                  <a:t>，大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数据评述社会热点新闻</a:t>
                </a: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7696073" y="4008794"/>
            <a:ext cx="1124399" cy="842988"/>
            <a:chOff x="8073861" y="3829798"/>
            <a:chExt cx="1124399" cy="842988"/>
          </a:xfrm>
        </p:grpSpPr>
        <p:pic>
          <p:nvPicPr>
            <p:cNvPr id="39" name="图片 38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306" y="3829798"/>
              <a:ext cx="463508" cy="463510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8073861" y="4334232"/>
              <a:ext cx="112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点击试听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关于都市之声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  <a:ea typeface="+mj-ea"/>
              </a:rPr>
              <a:t>中央人民广播电台</a:t>
            </a:r>
            <a:r>
              <a:rPr lang="en-US" altLang="zh-CN" dirty="0" err="1" smtClean="0">
                <a:latin typeface="+mj-ea"/>
                <a:ea typeface="+mj-ea"/>
              </a:rPr>
              <a:t>youRadio</a:t>
            </a:r>
            <a:r>
              <a:rPr lang="zh-CN" altLang="en-US" dirty="0" smtClean="0">
                <a:latin typeface="+mj-ea"/>
                <a:ea typeface="+mj-ea"/>
              </a:rPr>
              <a:t>都市之声</a:t>
            </a:r>
            <a:r>
              <a:rPr lang="en-US" altLang="zh-CN" dirty="0" smtClean="0">
                <a:latin typeface="+mj-ea"/>
                <a:ea typeface="+mj-ea"/>
              </a:rPr>
              <a:t>FM101.8</a:t>
            </a:r>
            <a:r>
              <a:rPr lang="zh-CN" altLang="en-US" dirty="0" smtClean="0">
                <a:latin typeface="+mj-ea"/>
                <a:ea typeface="+mj-ea"/>
              </a:rPr>
              <a:t>重装登陆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锁定首都近</a:t>
            </a:r>
            <a:r>
              <a:rPr lang="en-US" altLang="zh-CN" dirty="0" smtClean="0">
                <a:latin typeface="+mj-ea"/>
                <a:ea typeface="+mj-ea"/>
              </a:rPr>
              <a:t>3000</a:t>
            </a:r>
            <a:r>
              <a:rPr lang="zh-CN" altLang="en-US" dirty="0" smtClean="0">
                <a:latin typeface="+mj-ea"/>
                <a:ea typeface="+mj-ea"/>
              </a:rPr>
              <a:t>万人口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衣、食、住、行、玩、购，全面涵盖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dirty="0" smtClean="0">
                <a:latin typeface="+mj-ea"/>
                <a:ea typeface="+mj-ea"/>
              </a:rPr>
              <a:t>打造唯一一档引领高品质、多角度生活频率</a:t>
            </a:r>
          </a:p>
          <a:p>
            <a:endParaRPr lang="zh-CN" altLang="en-US" dirty="0"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00166" y="1427329"/>
            <a:ext cx="1857388" cy="2215991"/>
            <a:chOff x="1071538" y="1427329"/>
            <a:chExt cx="1857388" cy="2215991"/>
          </a:xfrm>
        </p:grpSpPr>
        <p:sp>
          <p:nvSpPr>
            <p:cNvPr id="6" name="矩形 5"/>
            <p:cNvSpPr/>
            <p:nvPr/>
          </p:nvSpPr>
          <p:spPr>
            <a:xfrm>
              <a:off x="1071538" y="1643056"/>
              <a:ext cx="1857388" cy="178453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3009" y="1427329"/>
              <a:ext cx="121444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chemeClr val="bg1"/>
                  </a:solidFill>
                  <a:latin typeface="Arial Narrow" pitchFamily="34" charset="0"/>
                </a:rPr>
                <a:t>1</a:t>
              </a:r>
              <a:endParaRPr lang="zh-CN" altLang="en-US" sz="13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任意多边形 50"/>
          <p:cNvSpPr/>
          <p:nvPr/>
        </p:nvSpPr>
        <p:spPr>
          <a:xfrm>
            <a:off x="6136960" y="1139582"/>
            <a:ext cx="2847970" cy="2849488"/>
          </a:xfrm>
          <a:custGeom>
            <a:avLst/>
            <a:gdLst>
              <a:gd name="connsiteX0" fmla="*/ 228600 w 2606040"/>
              <a:gd name="connsiteY0" fmla="*/ 2606040 h 2606040"/>
              <a:gd name="connsiteX1" fmla="*/ 0 w 2606040"/>
              <a:gd name="connsiteY1" fmla="*/ 1794510 h 2606040"/>
              <a:gd name="connsiteX2" fmla="*/ 80010 w 2606040"/>
              <a:gd name="connsiteY2" fmla="*/ 742950 h 2606040"/>
              <a:gd name="connsiteX3" fmla="*/ 354330 w 2606040"/>
              <a:gd name="connsiteY3" fmla="*/ 674370 h 2606040"/>
              <a:gd name="connsiteX4" fmla="*/ 422910 w 2606040"/>
              <a:gd name="connsiteY4" fmla="*/ 91440 h 2606040"/>
              <a:gd name="connsiteX5" fmla="*/ 880110 w 2606040"/>
              <a:gd name="connsiteY5" fmla="*/ 0 h 2606040"/>
              <a:gd name="connsiteX6" fmla="*/ 1165860 w 2606040"/>
              <a:gd name="connsiteY6" fmla="*/ 205740 h 2606040"/>
              <a:gd name="connsiteX7" fmla="*/ 1223010 w 2606040"/>
              <a:gd name="connsiteY7" fmla="*/ 411480 h 2606040"/>
              <a:gd name="connsiteX8" fmla="*/ 1485900 w 2606040"/>
              <a:gd name="connsiteY8" fmla="*/ 480060 h 2606040"/>
              <a:gd name="connsiteX9" fmla="*/ 1520190 w 2606040"/>
              <a:gd name="connsiteY9" fmla="*/ 822960 h 2606040"/>
              <a:gd name="connsiteX10" fmla="*/ 1680210 w 2606040"/>
              <a:gd name="connsiteY10" fmla="*/ 388620 h 2606040"/>
              <a:gd name="connsiteX11" fmla="*/ 1828800 w 2606040"/>
              <a:gd name="connsiteY11" fmla="*/ 137160 h 2606040"/>
              <a:gd name="connsiteX12" fmla="*/ 2103120 w 2606040"/>
              <a:gd name="connsiteY12" fmla="*/ 45720 h 2606040"/>
              <a:gd name="connsiteX13" fmla="*/ 2446020 w 2606040"/>
              <a:gd name="connsiteY13" fmla="*/ 285750 h 2606040"/>
              <a:gd name="connsiteX14" fmla="*/ 2423160 w 2606040"/>
              <a:gd name="connsiteY14" fmla="*/ 731520 h 2606040"/>
              <a:gd name="connsiteX15" fmla="*/ 2606040 w 2606040"/>
              <a:gd name="connsiteY15" fmla="*/ 1451610 h 2606040"/>
              <a:gd name="connsiteX16" fmla="*/ 2560320 w 2606040"/>
              <a:gd name="connsiteY16" fmla="*/ 1794510 h 2606040"/>
              <a:gd name="connsiteX17" fmla="*/ 2446020 w 2606040"/>
              <a:gd name="connsiteY17" fmla="*/ 1908810 h 2606040"/>
              <a:gd name="connsiteX18" fmla="*/ 2388870 w 2606040"/>
              <a:gd name="connsiteY18" fmla="*/ 2606040 h 2606040"/>
              <a:gd name="connsiteX19" fmla="*/ 228600 w 2606040"/>
              <a:gd name="connsiteY19" fmla="*/ 2606040 h 2606040"/>
              <a:gd name="connsiteX0" fmla="*/ 228600 w 2606040"/>
              <a:gd name="connsiteY0" fmla="*/ 2606040 h 2606040"/>
              <a:gd name="connsiteX1" fmla="*/ 0 w 2606040"/>
              <a:gd name="connsiteY1" fmla="*/ 1794510 h 2606040"/>
              <a:gd name="connsiteX2" fmla="*/ 155967 w 2606040"/>
              <a:gd name="connsiteY2" fmla="*/ 763857 h 2606040"/>
              <a:gd name="connsiteX3" fmla="*/ 354330 w 2606040"/>
              <a:gd name="connsiteY3" fmla="*/ 674370 h 2606040"/>
              <a:gd name="connsiteX4" fmla="*/ 422910 w 2606040"/>
              <a:gd name="connsiteY4" fmla="*/ 91440 h 2606040"/>
              <a:gd name="connsiteX5" fmla="*/ 880110 w 2606040"/>
              <a:gd name="connsiteY5" fmla="*/ 0 h 2606040"/>
              <a:gd name="connsiteX6" fmla="*/ 1165860 w 2606040"/>
              <a:gd name="connsiteY6" fmla="*/ 205740 h 2606040"/>
              <a:gd name="connsiteX7" fmla="*/ 1223010 w 2606040"/>
              <a:gd name="connsiteY7" fmla="*/ 411480 h 2606040"/>
              <a:gd name="connsiteX8" fmla="*/ 1485900 w 2606040"/>
              <a:gd name="connsiteY8" fmla="*/ 480060 h 2606040"/>
              <a:gd name="connsiteX9" fmla="*/ 1520190 w 2606040"/>
              <a:gd name="connsiteY9" fmla="*/ 822960 h 2606040"/>
              <a:gd name="connsiteX10" fmla="*/ 1680210 w 2606040"/>
              <a:gd name="connsiteY10" fmla="*/ 388620 h 2606040"/>
              <a:gd name="connsiteX11" fmla="*/ 1828800 w 2606040"/>
              <a:gd name="connsiteY11" fmla="*/ 137160 h 2606040"/>
              <a:gd name="connsiteX12" fmla="*/ 2103120 w 2606040"/>
              <a:gd name="connsiteY12" fmla="*/ 45720 h 2606040"/>
              <a:gd name="connsiteX13" fmla="*/ 2446020 w 2606040"/>
              <a:gd name="connsiteY13" fmla="*/ 285750 h 2606040"/>
              <a:gd name="connsiteX14" fmla="*/ 2423160 w 2606040"/>
              <a:gd name="connsiteY14" fmla="*/ 731520 h 2606040"/>
              <a:gd name="connsiteX15" fmla="*/ 2606040 w 2606040"/>
              <a:gd name="connsiteY15" fmla="*/ 1451610 h 2606040"/>
              <a:gd name="connsiteX16" fmla="*/ 2560320 w 2606040"/>
              <a:gd name="connsiteY16" fmla="*/ 1794510 h 2606040"/>
              <a:gd name="connsiteX17" fmla="*/ 2446020 w 2606040"/>
              <a:gd name="connsiteY17" fmla="*/ 1908810 h 2606040"/>
              <a:gd name="connsiteX18" fmla="*/ 2388870 w 2606040"/>
              <a:gd name="connsiteY18" fmla="*/ 2606040 h 2606040"/>
              <a:gd name="connsiteX19" fmla="*/ 228600 w 2606040"/>
              <a:gd name="connsiteY19" fmla="*/ 2606040 h 2606040"/>
              <a:gd name="connsiteX0" fmla="*/ 228600 w 2606040"/>
              <a:gd name="connsiteY0" fmla="*/ 2606040 h 2606040"/>
              <a:gd name="connsiteX1" fmla="*/ 0 w 2606040"/>
              <a:gd name="connsiteY1" fmla="*/ 1794510 h 2606040"/>
              <a:gd name="connsiteX2" fmla="*/ 155967 w 2606040"/>
              <a:gd name="connsiteY2" fmla="*/ 763857 h 2606040"/>
              <a:gd name="connsiteX3" fmla="*/ 354330 w 2606040"/>
              <a:gd name="connsiteY3" fmla="*/ 674370 h 2606040"/>
              <a:gd name="connsiteX4" fmla="*/ 422910 w 2606040"/>
              <a:gd name="connsiteY4" fmla="*/ 91440 h 2606040"/>
              <a:gd name="connsiteX5" fmla="*/ 880110 w 2606040"/>
              <a:gd name="connsiteY5" fmla="*/ 0 h 2606040"/>
              <a:gd name="connsiteX6" fmla="*/ 1165860 w 2606040"/>
              <a:gd name="connsiteY6" fmla="*/ 205740 h 2606040"/>
              <a:gd name="connsiteX7" fmla="*/ 1223010 w 2606040"/>
              <a:gd name="connsiteY7" fmla="*/ 411480 h 2606040"/>
              <a:gd name="connsiteX8" fmla="*/ 1485900 w 2606040"/>
              <a:gd name="connsiteY8" fmla="*/ 480060 h 2606040"/>
              <a:gd name="connsiteX9" fmla="*/ 1520190 w 2606040"/>
              <a:gd name="connsiteY9" fmla="*/ 822960 h 2606040"/>
              <a:gd name="connsiteX10" fmla="*/ 1680210 w 2606040"/>
              <a:gd name="connsiteY10" fmla="*/ 388620 h 2606040"/>
              <a:gd name="connsiteX11" fmla="*/ 1828800 w 2606040"/>
              <a:gd name="connsiteY11" fmla="*/ 137160 h 2606040"/>
              <a:gd name="connsiteX12" fmla="*/ 2103120 w 2606040"/>
              <a:gd name="connsiteY12" fmla="*/ 45720 h 2606040"/>
              <a:gd name="connsiteX13" fmla="*/ 2446020 w 2606040"/>
              <a:gd name="connsiteY13" fmla="*/ 285750 h 2606040"/>
              <a:gd name="connsiteX14" fmla="*/ 2423160 w 2606040"/>
              <a:gd name="connsiteY14" fmla="*/ 731520 h 2606040"/>
              <a:gd name="connsiteX15" fmla="*/ 2606040 w 2606040"/>
              <a:gd name="connsiteY15" fmla="*/ 1451610 h 2606040"/>
              <a:gd name="connsiteX16" fmla="*/ 2560320 w 2606040"/>
              <a:gd name="connsiteY16" fmla="*/ 1794510 h 2606040"/>
              <a:gd name="connsiteX17" fmla="*/ 2446020 w 2606040"/>
              <a:gd name="connsiteY17" fmla="*/ 1908810 h 2606040"/>
              <a:gd name="connsiteX18" fmla="*/ 2388870 w 2606040"/>
              <a:gd name="connsiteY18" fmla="*/ 2606040 h 2606040"/>
              <a:gd name="connsiteX19" fmla="*/ 228600 w 2606040"/>
              <a:gd name="connsiteY19" fmla="*/ 2606040 h 2606040"/>
              <a:gd name="connsiteX0" fmla="*/ 228600 w 2606040"/>
              <a:gd name="connsiteY0" fmla="*/ 2606040 h 2606040"/>
              <a:gd name="connsiteX1" fmla="*/ 0 w 2606040"/>
              <a:gd name="connsiteY1" fmla="*/ 1794510 h 2606040"/>
              <a:gd name="connsiteX2" fmla="*/ 101713 w 2606040"/>
              <a:gd name="connsiteY2" fmla="*/ 742950 h 2606040"/>
              <a:gd name="connsiteX3" fmla="*/ 354330 w 2606040"/>
              <a:gd name="connsiteY3" fmla="*/ 674370 h 2606040"/>
              <a:gd name="connsiteX4" fmla="*/ 422910 w 2606040"/>
              <a:gd name="connsiteY4" fmla="*/ 91440 h 2606040"/>
              <a:gd name="connsiteX5" fmla="*/ 880110 w 2606040"/>
              <a:gd name="connsiteY5" fmla="*/ 0 h 2606040"/>
              <a:gd name="connsiteX6" fmla="*/ 1165860 w 2606040"/>
              <a:gd name="connsiteY6" fmla="*/ 205740 h 2606040"/>
              <a:gd name="connsiteX7" fmla="*/ 1223010 w 2606040"/>
              <a:gd name="connsiteY7" fmla="*/ 411480 h 2606040"/>
              <a:gd name="connsiteX8" fmla="*/ 1485900 w 2606040"/>
              <a:gd name="connsiteY8" fmla="*/ 480060 h 2606040"/>
              <a:gd name="connsiteX9" fmla="*/ 1520190 w 2606040"/>
              <a:gd name="connsiteY9" fmla="*/ 822960 h 2606040"/>
              <a:gd name="connsiteX10" fmla="*/ 1680210 w 2606040"/>
              <a:gd name="connsiteY10" fmla="*/ 388620 h 2606040"/>
              <a:gd name="connsiteX11" fmla="*/ 1828800 w 2606040"/>
              <a:gd name="connsiteY11" fmla="*/ 137160 h 2606040"/>
              <a:gd name="connsiteX12" fmla="*/ 2103120 w 2606040"/>
              <a:gd name="connsiteY12" fmla="*/ 45720 h 2606040"/>
              <a:gd name="connsiteX13" fmla="*/ 2446020 w 2606040"/>
              <a:gd name="connsiteY13" fmla="*/ 285750 h 2606040"/>
              <a:gd name="connsiteX14" fmla="*/ 2423160 w 2606040"/>
              <a:gd name="connsiteY14" fmla="*/ 731520 h 2606040"/>
              <a:gd name="connsiteX15" fmla="*/ 2606040 w 2606040"/>
              <a:gd name="connsiteY15" fmla="*/ 1451610 h 2606040"/>
              <a:gd name="connsiteX16" fmla="*/ 2560320 w 2606040"/>
              <a:gd name="connsiteY16" fmla="*/ 1794510 h 2606040"/>
              <a:gd name="connsiteX17" fmla="*/ 2446020 w 2606040"/>
              <a:gd name="connsiteY17" fmla="*/ 1908810 h 2606040"/>
              <a:gd name="connsiteX18" fmla="*/ 2388870 w 2606040"/>
              <a:gd name="connsiteY18" fmla="*/ 2606040 h 2606040"/>
              <a:gd name="connsiteX19" fmla="*/ 228600 w 2606040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520569 w 2703699"/>
              <a:gd name="connsiteY4" fmla="*/ 91440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617849 w 2703699"/>
              <a:gd name="connsiteY9" fmla="*/ 822960 h 2606040"/>
              <a:gd name="connsiteX10" fmla="*/ 1777869 w 2703699"/>
              <a:gd name="connsiteY10" fmla="*/ 388620 h 2606040"/>
              <a:gd name="connsiteX11" fmla="*/ 1926459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520819 w 2703699"/>
              <a:gd name="connsiteY14" fmla="*/ 731520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444612 w 2703699"/>
              <a:gd name="connsiteY4" fmla="*/ 112347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617849 w 2703699"/>
              <a:gd name="connsiteY9" fmla="*/ 822960 h 2606040"/>
              <a:gd name="connsiteX10" fmla="*/ 1777869 w 2703699"/>
              <a:gd name="connsiteY10" fmla="*/ 388620 h 2606040"/>
              <a:gd name="connsiteX11" fmla="*/ 1926459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520819 w 2703699"/>
              <a:gd name="connsiteY14" fmla="*/ 731520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444612 w 2703699"/>
              <a:gd name="connsiteY4" fmla="*/ 112347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617849 w 2703699"/>
              <a:gd name="connsiteY9" fmla="*/ 822960 h 2606040"/>
              <a:gd name="connsiteX10" fmla="*/ 1777869 w 2703699"/>
              <a:gd name="connsiteY10" fmla="*/ 388620 h 2606040"/>
              <a:gd name="connsiteX11" fmla="*/ 1828800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520819 w 2703699"/>
              <a:gd name="connsiteY14" fmla="*/ 731520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444612 w 2703699"/>
              <a:gd name="connsiteY4" fmla="*/ 112347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617849 w 2703699"/>
              <a:gd name="connsiteY9" fmla="*/ 822960 h 2606040"/>
              <a:gd name="connsiteX10" fmla="*/ 1691061 w 2703699"/>
              <a:gd name="connsiteY10" fmla="*/ 357260 h 2606040"/>
              <a:gd name="connsiteX11" fmla="*/ 1828800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520819 w 2703699"/>
              <a:gd name="connsiteY14" fmla="*/ 731520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444612 w 2703699"/>
              <a:gd name="connsiteY4" fmla="*/ 112347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596147 w 2703699"/>
              <a:gd name="connsiteY9" fmla="*/ 519809 h 2606040"/>
              <a:gd name="connsiteX10" fmla="*/ 1691061 w 2703699"/>
              <a:gd name="connsiteY10" fmla="*/ 357260 h 2606040"/>
              <a:gd name="connsiteX11" fmla="*/ 1828800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520819 w 2703699"/>
              <a:gd name="connsiteY14" fmla="*/ 731520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444612 w 2703699"/>
              <a:gd name="connsiteY4" fmla="*/ 112347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596147 w 2703699"/>
              <a:gd name="connsiteY9" fmla="*/ 488449 h 2606040"/>
              <a:gd name="connsiteX10" fmla="*/ 1691061 w 2703699"/>
              <a:gd name="connsiteY10" fmla="*/ 357260 h 2606040"/>
              <a:gd name="connsiteX11" fmla="*/ 1828800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520819 w 2703699"/>
              <a:gd name="connsiteY14" fmla="*/ 731520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  <a:gd name="connsiteX0" fmla="*/ 326259 w 2703699"/>
              <a:gd name="connsiteY0" fmla="*/ 2606040 h 2606040"/>
              <a:gd name="connsiteX1" fmla="*/ 0 w 2703699"/>
              <a:gd name="connsiteY1" fmla="*/ 1825871 h 2606040"/>
              <a:gd name="connsiteX2" fmla="*/ 199372 w 2703699"/>
              <a:gd name="connsiteY2" fmla="*/ 742950 h 2606040"/>
              <a:gd name="connsiteX3" fmla="*/ 451989 w 2703699"/>
              <a:gd name="connsiteY3" fmla="*/ 674370 h 2606040"/>
              <a:gd name="connsiteX4" fmla="*/ 444612 w 2703699"/>
              <a:gd name="connsiteY4" fmla="*/ 112347 h 2606040"/>
              <a:gd name="connsiteX5" fmla="*/ 977769 w 2703699"/>
              <a:gd name="connsiteY5" fmla="*/ 0 h 2606040"/>
              <a:gd name="connsiteX6" fmla="*/ 1263519 w 2703699"/>
              <a:gd name="connsiteY6" fmla="*/ 205740 h 2606040"/>
              <a:gd name="connsiteX7" fmla="*/ 1320669 w 2703699"/>
              <a:gd name="connsiteY7" fmla="*/ 411480 h 2606040"/>
              <a:gd name="connsiteX8" fmla="*/ 1583559 w 2703699"/>
              <a:gd name="connsiteY8" fmla="*/ 480060 h 2606040"/>
              <a:gd name="connsiteX9" fmla="*/ 1596147 w 2703699"/>
              <a:gd name="connsiteY9" fmla="*/ 488449 h 2606040"/>
              <a:gd name="connsiteX10" fmla="*/ 1691061 w 2703699"/>
              <a:gd name="connsiteY10" fmla="*/ 357260 h 2606040"/>
              <a:gd name="connsiteX11" fmla="*/ 1828800 w 2703699"/>
              <a:gd name="connsiteY11" fmla="*/ 137160 h 2606040"/>
              <a:gd name="connsiteX12" fmla="*/ 2200779 w 2703699"/>
              <a:gd name="connsiteY12" fmla="*/ 45720 h 2606040"/>
              <a:gd name="connsiteX13" fmla="*/ 2543679 w 2703699"/>
              <a:gd name="connsiteY13" fmla="*/ 285750 h 2606040"/>
              <a:gd name="connsiteX14" fmla="*/ 2477416 w 2703699"/>
              <a:gd name="connsiteY14" fmla="*/ 877868 h 2606040"/>
              <a:gd name="connsiteX15" fmla="*/ 2703699 w 2703699"/>
              <a:gd name="connsiteY15" fmla="*/ 1451610 h 2606040"/>
              <a:gd name="connsiteX16" fmla="*/ 2657979 w 2703699"/>
              <a:gd name="connsiteY16" fmla="*/ 1794510 h 2606040"/>
              <a:gd name="connsiteX17" fmla="*/ 2543679 w 2703699"/>
              <a:gd name="connsiteY17" fmla="*/ 1908810 h 2606040"/>
              <a:gd name="connsiteX18" fmla="*/ 2486529 w 2703699"/>
              <a:gd name="connsiteY18" fmla="*/ 2606040 h 2606040"/>
              <a:gd name="connsiteX19" fmla="*/ 326259 w 2703699"/>
              <a:gd name="connsiteY19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03699" h="2606040">
                <a:moveTo>
                  <a:pt x="326259" y="2606040"/>
                </a:moveTo>
                <a:lnTo>
                  <a:pt x="0" y="1825871"/>
                </a:lnTo>
                <a:lnTo>
                  <a:pt x="199372" y="742950"/>
                </a:lnTo>
                <a:lnTo>
                  <a:pt x="451989" y="674370"/>
                </a:lnTo>
                <a:lnTo>
                  <a:pt x="444612" y="112347"/>
                </a:lnTo>
                <a:lnTo>
                  <a:pt x="977769" y="0"/>
                </a:lnTo>
                <a:lnTo>
                  <a:pt x="1263519" y="205740"/>
                </a:lnTo>
                <a:lnTo>
                  <a:pt x="1320669" y="411480"/>
                </a:lnTo>
                <a:lnTo>
                  <a:pt x="1583559" y="480060"/>
                </a:lnTo>
                <a:lnTo>
                  <a:pt x="1596147" y="488449"/>
                </a:lnTo>
                <a:lnTo>
                  <a:pt x="1691061" y="357260"/>
                </a:lnTo>
                <a:lnTo>
                  <a:pt x="1828800" y="137160"/>
                </a:lnTo>
                <a:lnTo>
                  <a:pt x="2200779" y="45720"/>
                </a:lnTo>
                <a:lnTo>
                  <a:pt x="2543679" y="285750"/>
                </a:lnTo>
                <a:lnTo>
                  <a:pt x="2477416" y="877868"/>
                </a:lnTo>
                <a:lnTo>
                  <a:pt x="2703699" y="1451610"/>
                </a:lnTo>
                <a:lnTo>
                  <a:pt x="2657979" y="1794510"/>
                </a:lnTo>
                <a:lnTo>
                  <a:pt x="2543679" y="1908810"/>
                </a:lnTo>
                <a:lnTo>
                  <a:pt x="2486529" y="2606040"/>
                </a:lnTo>
                <a:lnTo>
                  <a:pt x="326259" y="260604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6156176" y="1298038"/>
            <a:ext cx="2981938" cy="2586184"/>
            <a:chOff x="6274129" y="1619973"/>
            <a:chExt cx="2869871" cy="2272913"/>
          </a:xfrm>
        </p:grpSpPr>
        <p:pic>
          <p:nvPicPr>
            <p:cNvPr id="40" name="Picture 6" descr="http://www.musicradio.com.cn/uploads/allimg/131209/140494-131209160035B7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4F4F6"/>
                </a:clrFrom>
                <a:clrTo>
                  <a:srgbClr val="F4F4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74129" y="1619973"/>
              <a:ext cx="1726881" cy="2272913"/>
            </a:xfrm>
            <a:prstGeom prst="rect">
              <a:avLst/>
            </a:prstGeom>
            <a:noFill/>
          </p:spPr>
        </p:pic>
        <p:pic>
          <p:nvPicPr>
            <p:cNvPr id="41" name="Picture 4" descr="http://www.musicradio.com.cn/uploads/allimg/131209/140494-131209155352238.jp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17119" y="1619973"/>
              <a:ext cx="1726881" cy="2272913"/>
            </a:xfrm>
            <a:prstGeom prst="rect">
              <a:avLst/>
            </a:prstGeom>
            <a:noFill/>
          </p:spPr>
        </p:pic>
        <p:sp>
          <p:nvSpPr>
            <p:cNvPr id="43" name="矩形 42"/>
            <p:cNvSpPr/>
            <p:nvPr/>
          </p:nvSpPr>
          <p:spPr>
            <a:xfrm>
              <a:off x="8097199" y="3200714"/>
              <a:ext cx="415498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b="1" dirty="0" smtClean="0">
                  <a:solidFill>
                    <a:schemeClr val="bg1"/>
                  </a:solidFill>
                  <a:latin typeface="+mn-ea"/>
                </a:rPr>
                <a:t>但茹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415923" y="1927633"/>
              <a:ext cx="415498" cy="2763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b="1" dirty="0" smtClean="0">
                  <a:solidFill>
                    <a:schemeClr val="accent3"/>
                  </a:solidFill>
                  <a:latin typeface="+mn-ea"/>
                  <a:cs typeface="宋体" pitchFamily="2" charset="-122"/>
                </a:rPr>
                <a:t>小强</a:t>
              </a:r>
              <a:endParaRPr lang="zh-CN" altLang="en-US" sz="9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3856464"/>
            <a:ext cx="9144000" cy="1287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56873" y="4043100"/>
            <a:ext cx="7393297" cy="904914"/>
            <a:chOff x="281534" y="3919441"/>
            <a:chExt cx="7393297" cy="904914"/>
          </a:xfrm>
        </p:grpSpPr>
        <p:grpSp>
          <p:nvGrpSpPr>
            <p:cNvPr id="2" name="组合 24"/>
            <p:cNvGrpSpPr/>
            <p:nvPr/>
          </p:nvGrpSpPr>
          <p:grpSpPr>
            <a:xfrm>
              <a:off x="1619672" y="3919441"/>
              <a:ext cx="6055159" cy="904914"/>
              <a:chOff x="1967285" y="5236736"/>
              <a:chExt cx="8072494" cy="120682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967285" y="5655475"/>
                <a:ext cx="7840454" cy="788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900" dirty="0">
                    <a:solidFill>
                      <a:schemeClr val="bg1"/>
                    </a:solidFill>
                  </a:rPr>
                  <a:t>《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你正常吗</a:t>
                </a:r>
                <a:r>
                  <a:rPr lang="en-US" altLang="zh-CN" sz="900" dirty="0">
                    <a:solidFill>
                      <a:schemeClr val="bg1"/>
                    </a:solidFill>
                  </a:rPr>
                  <a:t>?》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是中国首档互联网思维互动真人秀，集社会话题、全民参与、玩转社交于一体。都市之声与腾</a:t>
                </a:r>
                <a:r>
                  <a:rPr lang="zh-CN" altLang="en-US" sz="900" dirty="0" smtClean="0">
                    <a:solidFill>
                      <a:schemeClr val="bg1"/>
                    </a:solidFill>
                  </a:rPr>
                  <a:t>讯视频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强强联合，精选辛辣有趣的劲爆话题，深入挖掘问题背后的社会现象，将“看”节目转变为“听”节目，</a:t>
                </a:r>
                <a:r>
                  <a:rPr lang="zh-CN" altLang="en-US" sz="900" dirty="0" smtClean="0">
                    <a:solidFill>
                      <a:schemeClr val="bg1"/>
                    </a:solidFill>
                  </a:rPr>
                  <a:t>融入微</a:t>
                </a:r>
                <a:r>
                  <a:rPr lang="zh-CN" altLang="en-US" sz="900" dirty="0">
                    <a:solidFill>
                      <a:schemeClr val="bg1"/>
                    </a:solidFill>
                  </a:rPr>
                  <a:t>信互动，听众边听边聊边玩，嗨翻晚高峰，将互动精神进行到底。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967286" y="5236736"/>
                <a:ext cx="8072493" cy="410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强强联合案例：与腾讯视频合作，推出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《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你正常吗？</a:t>
                </a:r>
                <a:r>
                  <a:rPr lang="en-US" altLang="zh-CN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》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全民调查类小单元</a:t>
                </a:r>
                <a:endPara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pic>
          <p:nvPicPr>
            <p:cNvPr id="32774" name="Picture 6" descr="c:\users\xuxj\appdata\roaming\360se6\USERDA~1\Temp\005WXM~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34" y="3961835"/>
              <a:ext cx="1275859" cy="779409"/>
            </a:xfrm>
            <a:prstGeom prst="rect">
              <a:avLst/>
            </a:prstGeom>
            <a:noFill/>
          </p:spPr>
        </p:pic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17:00-19:00 《</a:t>
            </a:r>
            <a:r>
              <a:rPr lang="zh-CN" altLang="en-US" dirty="0"/>
              <a:t>乐活四九城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256873" y="967172"/>
            <a:ext cx="5927081" cy="2949870"/>
          </a:xfrm>
        </p:spPr>
        <p:txBody>
          <a:bodyPr anchor="ctr">
            <a:noAutofit/>
          </a:bodyPr>
          <a:lstStyle/>
          <a:p>
            <a:pPr marL="0" lvl="1" indent="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zh-CN" altLang="en-US" sz="10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000" b="1" dirty="0" smtClean="0"/>
              <a:t>时段特征：</a:t>
            </a:r>
            <a:r>
              <a:rPr lang="zh-CN" altLang="en-US" sz="1000" dirty="0"/>
              <a:t>早</a:t>
            </a:r>
            <a:r>
              <a:rPr lang="en-US" altLang="zh-CN" sz="1000" dirty="0"/>
              <a:t>17:00-19:00</a:t>
            </a:r>
            <a:r>
              <a:rPr lang="zh-CN" altLang="en-US" sz="1000" dirty="0"/>
              <a:t>，晚高峰时段，下班、夜生活出行高峰期</a:t>
            </a:r>
            <a:endParaRPr lang="en-US" altLang="zh-CN" sz="1000" dirty="0"/>
          </a:p>
          <a:p>
            <a:pPr marL="0" lvl="1" indent="0" fontAlgn="base">
              <a:lnSpc>
                <a:spcPct val="150000"/>
              </a:lnSpc>
              <a:spcBef>
                <a:spcPts val="390"/>
              </a:spcBef>
              <a:spcAft>
                <a:spcPct val="0"/>
              </a:spcAft>
              <a:buNone/>
              <a:defRPr/>
            </a:pPr>
            <a:r>
              <a:rPr lang="zh-CN" altLang="en-US" sz="10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000" b="1" dirty="0"/>
              <a:t>收听表现</a:t>
            </a:r>
            <a:r>
              <a:rPr lang="zh-CN" altLang="en-US" sz="1000" b="1" dirty="0" smtClean="0"/>
              <a:t>：</a:t>
            </a:r>
            <a:r>
              <a:rPr lang="zh-CN" altLang="en-US" sz="1000" dirty="0"/>
              <a:t>收听率</a:t>
            </a:r>
            <a:r>
              <a:rPr lang="en-US" altLang="zh-CN" sz="1000" dirty="0"/>
              <a:t>0.2%</a:t>
            </a:r>
            <a:r>
              <a:rPr lang="zh-CN" altLang="en-US" sz="1000" dirty="0"/>
              <a:t>，忠诚率</a:t>
            </a:r>
            <a:r>
              <a:rPr lang="en-US" altLang="zh-CN" sz="1000" dirty="0"/>
              <a:t>8.8%</a:t>
            </a:r>
            <a:r>
              <a:rPr lang="zh-CN" altLang="en-US" sz="1000" dirty="0"/>
              <a:t>，在竞争激烈的晚间黄金档成为收听新宠！</a:t>
            </a:r>
            <a:r>
              <a:rPr lang="zh-CN" altLang="en-US" sz="1000" b="1" dirty="0">
                <a:solidFill>
                  <a:srgbClr val="545454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000" b="1" dirty="0" smtClean="0">
              <a:solidFill>
                <a:srgbClr val="545454"/>
              </a:solidFill>
              <a:latin typeface="微软雅黑" pitchFamily="34" charset="-122"/>
              <a:ea typeface="微软雅黑" pitchFamily="34" charset="-122"/>
            </a:endParaRPr>
          </a:p>
          <a:p>
            <a:pPr marL="182563" lvl="1" indent="-182563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zh-CN" altLang="en-US" sz="10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000" b="1" dirty="0"/>
              <a:t>节目内容</a:t>
            </a:r>
            <a:r>
              <a:rPr lang="zh-CN" altLang="en-US" sz="1000" b="1" dirty="0" smtClean="0"/>
              <a:t>：</a:t>
            </a:r>
            <a:r>
              <a:rPr lang="zh-CN" altLang="en-US" sz="1000" dirty="0"/>
              <a:t>今晚，吃什么？今晚，去哪玩？今晚，听我的！ 都市之声生活娱乐直播</a:t>
            </a:r>
            <a:r>
              <a:rPr lang="zh-CN" altLang="en-US" sz="1000" dirty="0" smtClean="0"/>
              <a:t>互动节目</a:t>
            </a:r>
            <a:r>
              <a:rPr lang="en-US" altLang="zh-CN" sz="1000" dirty="0"/>
              <a:t>——《</a:t>
            </a:r>
            <a:r>
              <a:rPr lang="zh-CN" altLang="en-US" sz="1000" dirty="0"/>
              <a:t>乐活四九城</a:t>
            </a:r>
            <a:r>
              <a:rPr lang="en-US" altLang="zh-CN" sz="1000" dirty="0"/>
              <a:t>》</a:t>
            </a:r>
            <a:r>
              <a:rPr lang="zh-CN" altLang="en-US" sz="1000" dirty="0"/>
              <a:t>，为都市时尚消费人</a:t>
            </a:r>
            <a:r>
              <a:rPr lang="zh-CN" altLang="en-US" sz="1000" dirty="0" smtClean="0"/>
              <a:t>群</a:t>
            </a:r>
            <a:r>
              <a:rPr lang="zh-CN" altLang="en-US" sz="1000" dirty="0"/>
              <a:t>提供京城消费资讯，美食、娱乐、文化、潮流一网打尽。央广当家主持人小强、但茹精心搜罗最新、最潮、最</a:t>
            </a:r>
            <a:r>
              <a:rPr lang="en-US" altLang="zh-CN" sz="1000" dirty="0"/>
              <a:t>IN</a:t>
            </a:r>
            <a:r>
              <a:rPr lang="zh-CN" altLang="en-US" sz="1000" dirty="0"/>
              <a:t>的吃饭游乐好去处，独创的节目内</a:t>
            </a:r>
            <a:r>
              <a:rPr lang="en-US" altLang="zh-CN" sz="1000" dirty="0"/>
              <a:t>PK</a:t>
            </a:r>
            <a:r>
              <a:rPr lang="zh-CN" altLang="en-US" sz="1000" dirty="0"/>
              <a:t>形式，“火药味儿”十足，听众变“评委”，投票互动赢奖品。每期一个热点话题，激烈的</a:t>
            </a:r>
            <a:r>
              <a:rPr lang="en-US" altLang="zh-CN" sz="1000" dirty="0"/>
              <a:t>PK</a:t>
            </a:r>
            <a:r>
              <a:rPr lang="zh-CN" altLang="en-US" sz="1000" dirty="0"/>
              <a:t>之中</a:t>
            </a:r>
            <a:r>
              <a:rPr lang="zh-CN" altLang="en-US" sz="1000" dirty="0" smtClean="0"/>
              <a:t>穿插</a:t>
            </a:r>
            <a:r>
              <a:rPr lang="zh-CN" altLang="en-US" sz="1000" dirty="0"/>
              <a:t>话题</a:t>
            </a:r>
            <a:r>
              <a:rPr lang="zh-CN" altLang="en-US" sz="1000" dirty="0" smtClean="0"/>
              <a:t>讨论及微</a:t>
            </a:r>
            <a:r>
              <a:rPr lang="zh-CN" altLang="en-US" sz="1000" dirty="0"/>
              <a:t>信互动，</a:t>
            </a:r>
            <a:r>
              <a:rPr lang="zh-CN" altLang="en-US" sz="1000" dirty="0" smtClean="0"/>
              <a:t>分享各种生活体验</a:t>
            </a:r>
            <a:r>
              <a:rPr lang="zh-CN" altLang="en-US" sz="1000" dirty="0"/>
              <a:t>。节目风格实用性与娱乐性并举，内容饱满丰富，轻松好听，两位主持人合作多年，配合默契，为节目穿针引线，更有美食达人、嘉宾专家发声推荐，打造真正的北京休闲生活指南。</a:t>
            </a:r>
            <a:endParaRPr lang="en-US" altLang="zh-CN" sz="1000" dirty="0"/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1000" dirty="0" smtClean="0">
                <a:solidFill>
                  <a:schemeClr val="accent6"/>
                </a:solidFill>
              </a:rPr>
              <a:t>★  </a:t>
            </a:r>
            <a:r>
              <a:rPr lang="zh-CN" altLang="en-US" sz="1000" b="1" dirty="0"/>
              <a:t>主持人介绍</a:t>
            </a:r>
            <a:r>
              <a:rPr lang="zh-CN" altLang="en-US" sz="1000" b="1" dirty="0" smtClean="0"/>
              <a:t>：资深名嘴</a:t>
            </a:r>
            <a:r>
              <a:rPr lang="en-US" altLang="zh-CN" sz="1000" b="1" dirty="0" smtClean="0"/>
              <a:t>——</a:t>
            </a:r>
            <a:r>
              <a:rPr lang="zh-CN" altLang="en-US" sz="1000" b="1" dirty="0" smtClean="0"/>
              <a:t>小强，快乐</a:t>
            </a:r>
            <a:r>
              <a:rPr lang="en-US" altLang="zh-CN" sz="1000" b="1" dirty="0" smtClean="0"/>
              <a:t>DJ——</a:t>
            </a:r>
            <a:r>
              <a:rPr lang="zh-CN" altLang="en-US" sz="1000" b="1" dirty="0" smtClean="0"/>
              <a:t>但茹</a:t>
            </a:r>
            <a:endParaRPr lang="en-US" altLang="zh-CN" sz="1000" b="1" dirty="0" smtClean="0"/>
          </a:p>
          <a:p>
            <a:pPr marL="182563" lvl="1" indent="0" fontAlgn="base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zh-CN" altLang="en-US" sz="1000" dirty="0"/>
              <a:t>央广黄金搭档小强、但茹都市之声重组，人气爆棚，小强伶牙俐齿，但茹笑声爽朗，对话幽默劲爆，二人主持功力超强，多次搭档担任央广大型落地活动主持人。</a:t>
            </a:r>
            <a:endParaRPr lang="en-US" altLang="zh-CN" sz="10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7696073" y="4074063"/>
            <a:ext cx="1124399" cy="842988"/>
            <a:chOff x="8073861" y="3829798"/>
            <a:chExt cx="1124399" cy="842988"/>
          </a:xfrm>
        </p:grpSpPr>
        <p:pic>
          <p:nvPicPr>
            <p:cNvPr id="38" name="图片 37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306" y="3829798"/>
              <a:ext cx="463508" cy="463510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8073861" y="4334232"/>
              <a:ext cx="112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点击试听</a:t>
              </a:r>
            </a:p>
          </p:txBody>
        </p:sp>
      </p:grpSp>
      <p:sp>
        <p:nvSpPr>
          <p:cNvPr id="42" name="图文框 4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 rot="168847">
            <a:off x="4926498" y="1322160"/>
            <a:ext cx="2397589" cy="3376760"/>
            <a:chOff x="6358652" y="773284"/>
            <a:chExt cx="2536570" cy="3216164"/>
          </a:xfrm>
        </p:grpSpPr>
        <p:sp>
          <p:nvSpPr>
            <p:cNvPr id="18" name="任意多边形 17"/>
            <p:cNvSpPr/>
            <p:nvPr/>
          </p:nvSpPr>
          <p:spPr>
            <a:xfrm>
              <a:off x="6358652" y="779134"/>
              <a:ext cx="2536570" cy="3210314"/>
            </a:xfrm>
            <a:custGeom>
              <a:avLst/>
              <a:gdLst>
                <a:gd name="connsiteX0" fmla="*/ 114300 w 2468880"/>
                <a:gd name="connsiteY0" fmla="*/ 3120390 h 3120390"/>
                <a:gd name="connsiteX1" fmla="*/ 0 w 2468880"/>
                <a:gd name="connsiteY1" fmla="*/ 1771650 h 3120390"/>
                <a:gd name="connsiteX2" fmla="*/ 171450 w 2468880"/>
                <a:gd name="connsiteY2" fmla="*/ 1520190 h 3120390"/>
                <a:gd name="connsiteX3" fmla="*/ 331470 w 2468880"/>
                <a:gd name="connsiteY3" fmla="*/ 1234440 h 3120390"/>
                <a:gd name="connsiteX4" fmla="*/ 285750 w 2468880"/>
                <a:gd name="connsiteY4" fmla="*/ 662940 h 3120390"/>
                <a:gd name="connsiteX5" fmla="*/ 537210 w 2468880"/>
                <a:gd name="connsiteY5" fmla="*/ 91440 h 3120390"/>
                <a:gd name="connsiteX6" fmla="*/ 1085850 w 2468880"/>
                <a:gd name="connsiteY6" fmla="*/ 0 h 3120390"/>
                <a:gd name="connsiteX7" fmla="*/ 1703070 w 2468880"/>
                <a:gd name="connsiteY7" fmla="*/ 205740 h 3120390"/>
                <a:gd name="connsiteX8" fmla="*/ 2148840 w 2468880"/>
                <a:gd name="connsiteY8" fmla="*/ 891540 h 3120390"/>
                <a:gd name="connsiteX9" fmla="*/ 1863090 w 2468880"/>
                <a:gd name="connsiteY9" fmla="*/ 1337310 h 3120390"/>
                <a:gd name="connsiteX10" fmla="*/ 2205990 w 2468880"/>
                <a:gd name="connsiteY10" fmla="*/ 1565910 h 3120390"/>
                <a:gd name="connsiteX11" fmla="*/ 2468880 w 2468880"/>
                <a:gd name="connsiteY11" fmla="*/ 1920240 h 3120390"/>
                <a:gd name="connsiteX12" fmla="*/ 2366010 w 2468880"/>
                <a:gd name="connsiteY12" fmla="*/ 3017520 h 3120390"/>
                <a:gd name="connsiteX13" fmla="*/ 114300 w 2468880"/>
                <a:gd name="connsiteY13" fmla="*/ 3120390 h 3120390"/>
                <a:gd name="connsiteX0" fmla="*/ 114300 w 2468880"/>
                <a:gd name="connsiteY0" fmla="*/ 3120390 h 3120390"/>
                <a:gd name="connsiteX1" fmla="*/ 0 w 2468880"/>
                <a:gd name="connsiteY1" fmla="*/ 1771650 h 3120390"/>
                <a:gd name="connsiteX2" fmla="*/ 171450 w 2468880"/>
                <a:gd name="connsiteY2" fmla="*/ 1520190 h 3120390"/>
                <a:gd name="connsiteX3" fmla="*/ 331470 w 2468880"/>
                <a:gd name="connsiteY3" fmla="*/ 1234440 h 3120390"/>
                <a:gd name="connsiteX4" fmla="*/ 285750 w 2468880"/>
                <a:gd name="connsiteY4" fmla="*/ 662940 h 3120390"/>
                <a:gd name="connsiteX5" fmla="*/ 537210 w 2468880"/>
                <a:gd name="connsiteY5" fmla="*/ 91440 h 3120390"/>
                <a:gd name="connsiteX6" fmla="*/ 1085850 w 2468880"/>
                <a:gd name="connsiteY6" fmla="*/ 0 h 3120390"/>
                <a:gd name="connsiteX7" fmla="*/ 1703070 w 2468880"/>
                <a:gd name="connsiteY7" fmla="*/ 205740 h 3120390"/>
                <a:gd name="connsiteX8" fmla="*/ 2148840 w 2468880"/>
                <a:gd name="connsiteY8" fmla="*/ 891540 h 3120390"/>
                <a:gd name="connsiteX9" fmla="*/ 1987863 w 2468880"/>
                <a:gd name="connsiteY9" fmla="*/ 1306879 h 3120390"/>
                <a:gd name="connsiteX10" fmla="*/ 2205990 w 2468880"/>
                <a:gd name="connsiteY10" fmla="*/ 1565910 h 3120390"/>
                <a:gd name="connsiteX11" fmla="*/ 2468880 w 2468880"/>
                <a:gd name="connsiteY11" fmla="*/ 1920240 h 3120390"/>
                <a:gd name="connsiteX12" fmla="*/ 2366010 w 2468880"/>
                <a:gd name="connsiteY12" fmla="*/ 3017520 h 3120390"/>
                <a:gd name="connsiteX13" fmla="*/ 114300 w 2468880"/>
                <a:gd name="connsiteY13" fmla="*/ 3120390 h 3120390"/>
                <a:gd name="connsiteX0" fmla="*/ 122105 w 2468880"/>
                <a:gd name="connsiteY0" fmla="*/ 3269980 h 3269980"/>
                <a:gd name="connsiteX1" fmla="*/ 0 w 2468880"/>
                <a:gd name="connsiteY1" fmla="*/ 1771650 h 3269980"/>
                <a:gd name="connsiteX2" fmla="*/ 171450 w 2468880"/>
                <a:gd name="connsiteY2" fmla="*/ 1520190 h 3269980"/>
                <a:gd name="connsiteX3" fmla="*/ 331470 w 2468880"/>
                <a:gd name="connsiteY3" fmla="*/ 1234440 h 3269980"/>
                <a:gd name="connsiteX4" fmla="*/ 285750 w 2468880"/>
                <a:gd name="connsiteY4" fmla="*/ 662940 h 3269980"/>
                <a:gd name="connsiteX5" fmla="*/ 537210 w 2468880"/>
                <a:gd name="connsiteY5" fmla="*/ 91440 h 3269980"/>
                <a:gd name="connsiteX6" fmla="*/ 1085850 w 2468880"/>
                <a:gd name="connsiteY6" fmla="*/ 0 h 3269980"/>
                <a:gd name="connsiteX7" fmla="*/ 1703070 w 2468880"/>
                <a:gd name="connsiteY7" fmla="*/ 205740 h 3269980"/>
                <a:gd name="connsiteX8" fmla="*/ 2148840 w 2468880"/>
                <a:gd name="connsiteY8" fmla="*/ 891540 h 3269980"/>
                <a:gd name="connsiteX9" fmla="*/ 1987863 w 2468880"/>
                <a:gd name="connsiteY9" fmla="*/ 1306879 h 3269980"/>
                <a:gd name="connsiteX10" fmla="*/ 2205990 w 2468880"/>
                <a:gd name="connsiteY10" fmla="*/ 1565910 h 3269980"/>
                <a:gd name="connsiteX11" fmla="*/ 2468880 w 2468880"/>
                <a:gd name="connsiteY11" fmla="*/ 1920240 h 3269980"/>
                <a:gd name="connsiteX12" fmla="*/ 2366010 w 2468880"/>
                <a:gd name="connsiteY12" fmla="*/ 3017520 h 3269980"/>
                <a:gd name="connsiteX13" fmla="*/ 122105 w 2468880"/>
                <a:gd name="connsiteY13" fmla="*/ 3269980 h 3269980"/>
                <a:gd name="connsiteX0" fmla="*/ 122105 w 2468880"/>
                <a:gd name="connsiteY0" fmla="*/ 3269980 h 3269980"/>
                <a:gd name="connsiteX1" fmla="*/ 0 w 2468880"/>
                <a:gd name="connsiteY1" fmla="*/ 1771650 h 3269980"/>
                <a:gd name="connsiteX2" fmla="*/ 171450 w 2468880"/>
                <a:gd name="connsiteY2" fmla="*/ 1520190 h 3269980"/>
                <a:gd name="connsiteX3" fmla="*/ 331470 w 2468880"/>
                <a:gd name="connsiteY3" fmla="*/ 1234440 h 3269980"/>
                <a:gd name="connsiteX4" fmla="*/ 285750 w 2468880"/>
                <a:gd name="connsiteY4" fmla="*/ 662940 h 3269980"/>
                <a:gd name="connsiteX5" fmla="*/ 537210 w 2468880"/>
                <a:gd name="connsiteY5" fmla="*/ 91440 h 3269980"/>
                <a:gd name="connsiteX6" fmla="*/ 1085850 w 2468880"/>
                <a:gd name="connsiteY6" fmla="*/ 0 h 3269980"/>
                <a:gd name="connsiteX7" fmla="*/ 1703070 w 2468880"/>
                <a:gd name="connsiteY7" fmla="*/ 205740 h 3269980"/>
                <a:gd name="connsiteX8" fmla="*/ 2148840 w 2468880"/>
                <a:gd name="connsiteY8" fmla="*/ 891540 h 3269980"/>
                <a:gd name="connsiteX9" fmla="*/ 1987863 w 2468880"/>
                <a:gd name="connsiteY9" fmla="*/ 1306879 h 3269980"/>
                <a:gd name="connsiteX10" fmla="*/ 2205990 w 2468880"/>
                <a:gd name="connsiteY10" fmla="*/ 1565910 h 3269980"/>
                <a:gd name="connsiteX11" fmla="*/ 2468880 w 2468880"/>
                <a:gd name="connsiteY11" fmla="*/ 1920240 h 3269980"/>
                <a:gd name="connsiteX12" fmla="*/ 2435485 w 2468880"/>
                <a:gd name="connsiteY12" fmla="*/ 3175788 h 3269980"/>
                <a:gd name="connsiteX13" fmla="*/ 122105 w 2468880"/>
                <a:gd name="connsiteY13" fmla="*/ 3269980 h 326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8880" h="3269980">
                  <a:moveTo>
                    <a:pt x="122105" y="3269980"/>
                  </a:moveTo>
                  <a:lnTo>
                    <a:pt x="0" y="1771650"/>
                  </a:lnTo>
                  <a:lnTo>
                    <a:pt x="171450" y="1520190"/>
                  </a:lnTo>
                  <a:lnTo>
                    <a:pt x="331470" y="1234440"/>
                  </a:lnTo>
                  <a:lnTo>
                    <a:pt x="285750" y="662940"/>
                  </a:lnTo>
                  <a:lnTo>
                    <a:pt x="537210" y="91440"/>
                  </a:lnTo>
                  <a:lnTo>
                    <a:pt x="1085850" y="0"/>
                  </a:lnTo>
                  <a:lnTo>
                    <a:pt x="1703070" y="205740"/>
                  </a:lnTo>
                  <a:lnTo>
                    <a:pt x="2148840" y="891540"/>
                  </a:lnTo>
                  <a:lnTo>
                    <a:pt x="1987863" y="1306879"/>
                  </a:lnTo>
                  <a:lnTo>
                    <a:pt x="2205990" y="1565910"/>
                  </a:lnTo>
                  <a:lnTo>
                    <a:pt x="2468880" y="1920240"/>
                  </a:lnTo>
                  <a:lnTo>
                    <a:pt x="2435485" y="3175788"/>
                  </a:lnTo>
                  <a:lnTo>
                    <a:pt x="122105" y="326998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106" y="773284"/>
              <a:ext cx="2010076" cy="3146684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0" y="4493088"/>
            <a:ext cx="9144000" cy="650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1520" y="1131590"/>
            <a:ext cx="4463356" cy="3276164"/>
          </a:xfrm>
          <a:prstGeom prst="rect">
            <a:avLst/>
          </a:prstGeom>
        </p:spPr>
        <p:txBody>
          <a:bodyPr wrap="square" lIns="71314" tIns="35657" rIns="71314" bIns="35657" anchor="ctr">
            <a:noAutofit/>
          </a:bodyPr>
          <a:lstStyle/>
          <a:p>
            <a:pPr marL="182563" lvl="1" indent="-182563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accent6"/>
                </a:solidFill>
              </a:rPr>
              <a:t>★  </a:t>
            </a:r>
            <a:r>
              <a:rPr lang="zh-CN" altLang="en-US" sz="1100" b="1" dirty="0"/>
              <a:t>时段特征：</a:t>
            </a:r>
            <a:r>
              <a:rPr lang="zh-CN" altLang="en-US" sz="1100" dirty="0"/>
              <a:t>晚</a:t>
            </a:r>
            <a:r>
              <a:rPr lang="en-US" altLang="zh-CN" sz="1100" dirty="0"/>
              <a:t>21:00-22:00</a:t>
            </a:r>
            <a:r>
              <a:rPr lang="zh-CN" altLang="en-US" sz="1100" dirty="0"/>
              <a:t>，夜间放松时间，进入个人私密生活空间</a:t>
            </a:r>
            <a:endParaRPr lang="en-US" altLang="zh-CN" sz="1100" dirty="0"/>
          </a:p>
          <a:p>
            <a:pPr marL="182563" lvl="1" indent="-182563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accent6"/>
                </a:solidFill>
              </a:rPr>
              <a:t>★  </a:t>
            </a:r>
            <a:r>
              <a:rPr lang="zh-CN" altLang="en-US" sz="1100" b="1" dirty="0"/>
              <a:t>收听表现：</a:t>
            </a:r>
            <a:r>
              <a:rPr lang="zh-CN" altLang="en-US" sz="1100" dirty="0"/>
              <a:t>收听率</a:t>
            </a:r>
            <a:r>
              <a:rPr lang="en-US" altLang="zh-CN" sz="1100" dirty="0"/>
              <a:t>0.27%</a:t>
            </a:r>
            <a:r>
              <a:rPr lang="zh-CN" altLang="en-US" sz="1100" dirty="0"/>
              <a:t>，忠诚率</a:t>
            </a:r>
            <a:r>
              <a:rPr lang="en-US" altLang="zh-CN" sz="1100" dirty="0"/>
              <a:t>14%</a:t>
            </a:r>
            <a:r>
              <a:rPr lang="zh-CN" altLang="en-US" sz="1100" dirty="0"/>
              <a:t>，区隔常规晚间情感节目，在晚间收听市场坐稳一席！</a:t>
            </a:r>
            <a:endParaRPr lang="en-US" altLang="zh-CN" sz="1100" dirty="0"/>
          </a:p>
          <a:p>
            <a:pPr marL="182563" lvl="1" indent="-182563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accent6"/>
                </a:solidFill>
              </a:rPr>
              <a:t>★ </a:t>
            </a:r>
            <a:r>
              <a:rPr lang="zh-CN" altLang="en-US" sz="1100" b="1" dirty="0"/>
              <a:t> 节目内容</a:t>
            </a:r>
            <a:r>
              <a:rPr lang="zh-CN" altLang="en-US" sz="1100" b="1" dirty="0" smtClean="0"/>
              <a:t>：</a:t>
            </a:r>
            <a:r>
              <a:rPr lang="zh-CN" altLang="en-US" sz="1100" dirty="0" smtClean="0"/>
              <a:t>由</a:t>
            </a:r>
            <a:r>
              <a:rPr lang="zh-CN" altLang="en-US" sz="1100" dirty="0"/>
              <a:t>都市之声和陶晶莹共同重磅打造的娱乐话题类节目，由主持功力了得的</a:t>
            </a:r>
            <a:r>
              <a:rPr lang="zh-CN" altLang="en-US" sz="1100" dirty="0" smtClean="0"/>
              <a:t>陶晶莹“陶子姐” 担任</a:t>
            </a:r>
            <a:r>
              <a:rPr lang="en-US" altLang="zh-CN" sz="1100" dirty="0"/>
              <a:t>DJ</a:t>
            </a:r>
            <a:r>
              <a:rPr lang="zh-CN" altLang="en-US" sz="1100" dirty="0"/>
              <a:t>，她的好口才和</a:t>
            </a:r>
            <a:r>
              <a:rPr lang="zh-CN" altLang="en-US" sz="1100" dirty="0" smtClean="0"/>
              <a:t>快速反应能力在主持界有口皆碑</a:t>
            </a:r>
            <a:r>
              <a:rPr lang="zh-CN" altLang="en-US" sz="1100" dirty="0"/>
              <a:t>。电波中陶子与</a:t>
            </a:r>
            <a:r>
              <a:rPr lang="zh-CN" altLang="en-US" sz="1100" dirty="0" smtClean="0"/>
              <a:t>“姐妹们”畅</a:t>
            </a:r>
            <a:r>
              <a:rPr lang="zh-CN" altLang="en-US" sz="1100" dirty="0"/>
              <a:t>聊心里话，更会邀请生活中的好姐妹和明星嘉宾共同</a:t>
            </a:r>
            <a:r>
              <a:rPr lang="zh-CN" altLang="en-US" sz="1100" dirty="0" smtClean="0"/>
              <a:t>谈论两性</a:t>
            </a:r>
            <a:r>
              <a:rPr lang="zh-CN" altLang="en-US" sz="1100" dirty="0"/>
              <a:t>话题。节目内容</a:t>
            </a:r>
            <a:r>
              <a:rPr lang="zh-CN" altLang="en-US" sz="1100" dirty="0" smtClean="0"/>
              <a:t>包罗万象，有访谈、八卦、男女婚恋、两性心理学等，</a:t>
            </a:r>
            <a:r>
              <a:rPr lang="zh-CN" altLang="en-US" sz="1100" dirty="0"/>
              <a:t>切合女性和年轻听众最关心的</a:t>
            </a:r>
            <a:r>
              <a:rPr lang="zh-CN" altLang="en-US" sz="1100" dirty="0" smtClean="0"/>
              <a:t>话题。周五</a:t>
            </a:r>
            <a:r>
              <a:rPr lang="zh-CN" altLang="en-US" sz="1100" dirty="0"/>
              <a:t>更有娱乐文艺圈大咖做客节目</a:t>
            </a:r>
            <a:r>
              <a:rPr lang="zh-CN" altLang="en-US" sz="1100" dirty="0" smtClean="0"/>
              <a:t>，亲密</a:t>
            </a:r>
            <a:r>
              <a:rPr lang="zh-CN" altLang="en-US" sz="1100" dirty="0"/>
              <a:t>对话明星生活中的趣味故事。节目风格不同于常规</a:t>
            </a:r>
            <a:r>
              <a:rPr lang="zh-CN" altLang="en-US" sz="1100" dirty="0" smtClean="0"/>
              <a:t>的夜间</a:t>
            </a:r>
            <a:r>
              <a:rPr lang="zh-CN" altLang="en-US" sz="1100" dirty="0"/>
              <a:t>情感节目，慢音乐、情感文章、轻言细语的交流方式，</a:t>
            </a:r>
            <a:r>
              <a:rPr lang="en-US" altLang="zh-CN" sz="1100" dirty="0"/>
              <a:t>《</a:t>
            </a:r>
            <a:r>
              <a:rPr lang="zh-CN" altLang="en-US" sz="1100" dirty="0"/>
              <a:t>姐妹淘心话</a:t>
            </a:r>
            <a:r>
              <a:rPr lang="en-US" altLang="zh-CN" sz="1100" dirty="0"/>
              <a:t>》</a:t>
            </a:r>
            <a:r>
              <a:rPr lang="zh-CN" altLang="en-US" sz="1100" dirty="0"/>
              <a:t>更擅长用快乐、轻松</a:t>
            </a:r>
            <a:r>
              <a:rPr lang="zh-CN" altLang="en-US" sz="1100" dirty="0" smtClean="0"/>
              <a:t>的话题</a:t>
            </a:r>
            <a:r>
              <a:rPr lang="zh-CN" altLang="en-US" sz="1100" dirty="0"/>
              <a:t>和言语，放松听众耳朵，舒缓听众心灵，在疲惫的一天之后享受专属的个人空间</a:t>
            </a:r>
            <a:r>
              <a:rPr lang="zh-CN" altLang="en-US" sz="1100" dirty="0" smtClean="0"/>
              <a:t>。</a:t>
            </a:r>
            <a:endParaRPr lang="en-US" altLang="zh-CN" sz="1100" dirty="0"/>
          </a:p>
        </p:txBody>
      </p:sp>
      <p:sp>
        <p:nvSpPr>
          <p:cNvPr id="6" name="矩形 5"/>
          <p:cNvSpPr/>
          <p:nvPr/>
        </p:nvSpPr>
        <p:spPr>
          <a:xfrm>
            <a:off x="6335254" y="2480139"/>
            <a:ext cx="2628132" cy="1387755"/>
          </a:xfrm>
          <a:prstGeom prst="rect">
            <a:avLst/>
          </a:prstGeom>
        </p:spPr>
        <p:txBody>
          <a:bodyPr wrap="square" lIns="71314" tIns="35657" rIns="71314" bIns="35657">
            <a:spAutoFit/>
          </a:bodyPr>
          <a:lstStyle/>
          <a:p>
            <a:pPr algn="r" defTabSz="71323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台湾主持一姐</a:t>
            </a:r>
            <a:r>
              <a:rPr lang="en-US" altLang="zh-CN" sz="12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——</a:t>
            </a:r>
            <a:r>
              <a:rPr lang="zh-CN" altLang="en-US" sz="1200" dirty="0" smtClean="0">
                <a:solidFill>
                  <a:schemeClr val="accent3"/>
                </a:solidFill>
                <a:latin typeface="+mn-ea"/>
                <a:cs typeface="宋体" pitchFamily="2" charset="-122"/>
              </a:rPr>
              <a:t>陶晶莹 </a:t>
            </a:r>
            <a:endParaRPr lang="en-US" altLang="zh-CN" sz="1200" dirty="0">
              <a:solidFill>
                <a:schemeClr val="accent3"/>
              </a:solidFill>
              <a:latin typeface="+mn-ea"/>
              <a:cs typeface="宋体" pitchFamily="2" charset="-122"/>
            </a:endParaRPr>
          </a:p>
          <a:p>
            <a:pPr marL="356616" lvl="1" indent="-356616" algn="r" defTabSz="71323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 smtClean="0">
                <a:solidFill>
                  <a:schemeClr val="accent3"/>
                </a:solidFill>
                <a:latin typeface="+mn-ea"/>
                <a:cs typeface="宋体" pitchFamily="2" charset="-122"/>
              </a:rPr>
              <a:t>台湾第一</a:t>
            </a:r>
            <a:r>
              <a:rPr lang="zh-CN" altLang="en-US" sz="9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娱乐女主播</a:t>
            </a:r>
            <a:endParaRPr lang="en-US" altLang="zh-CN" sz="900" dirty="0">
              <a:solidFill>
                <a:schemeClr val="accent3"/>
              </a:solidFill>
              <a:latin typeface="+mn-ea"/>
              <a:cs typeface="宋体" pitchFamily="2" charset="-122"/>
            </a:endParaRPr>
          </a:p>
          <a:p>
            <a:pPr marL="356616" lvl="1" indent="-356616" algn="r" defTabSz="71323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高学历才女 </a:t>
            </a:r>
            <a:endParaRPr lang="en-US" altLang="zh-CN" sz="900" dirty="0">
              <a:solidFill>
                <a:schemeClr val="accent3"/>
              </a:solidFill>
              <a:latin typeface="+mn-ea"/>
              <a:cs typeface="宋体" pitchFamily="2" charset="-122"/>
            </a:endParaRPr>
          </a:p>
          <a:p>
            <a:pPr marL="356616" lvl="1" indent="-356616" algn="r" defTabSz="71323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 smtClean="0">
                <a:solidFill>
                  <a:schemeClr val="accent3"/>
                </a:solidFill>
                <a:latin typeface="+mn-ea"/>
                <a:cs typeface="宋体" pitchFamily="2" charset="-122"/>
              </a:rPr>
              <a:t>八面玲珑</a:t>
            </a:r>
            <a:r>
              <a:rPr lang="zh-CN" altLang="en-US" sz="9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、善解人意</a:t>
            </a:r>
            <a:endParaRPr lang="en-US" altLang="zh-CN" sz="900" dirty="0">
              <a:solidFill>
                <a:schemeClr val="accent3"/>
              </a:solidFill>
              <a:latin typeface="+mn-ea"/>
              <a:cs typeface="宋体" pitchFamily="2" charset="-122"/>
            </a:endParaRPr>
          </a:p>
          <a:p>
            <a:pPr marL="356616" lvl="1" indent="-356616" algn="r" defTabSz="71323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幽默搞怪、刁钻辛辣</a:t>
            </a:r>
            <a:endParaRPr lang="en-US" altLang="zh-CN" sz="900" dirty="0">
              <a:solidFill>
                <a:schemeClr val="accent3"/>
              </a:solidFill>
              <a:latin typeface="+mn-ea"/>
              <a:cs typeface="宋体" pitchFamily="2" charset="-122"/>
            </a:endParaRPr>
          </a:p>
          <a:p>
            <a:pPr marL="356616" lvl="1" indent="-356616" algn="r" defTabSz="713232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900" dirty="0">
                <a:solidFill>
                  <a:schemeClr val="accent3"/>
                </a:solidFill>
                <a:latin typeface="+mn-ea"/>
                <a:cs typeface="宋体" pitchFamily="2" charset="-122"/>
              </a:rPr>
              <a:t>形成了独特的陶氏主持风格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21:00-22:00 《</a:t>
            </a:r>
            <a:r>
              <a:rPr lang="zh-CN" altLang="en-US" dirty="0" smtClean="0"/>
              <a:t>娱乐三里屯之姐妹淘心话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7355728" y="1688301"/>
            <a:ext cx="1683459" cy="463510"/>
            <a:chOff x="8404306" y="3829798"/>
            <a:chExt cx="1683459" cy="463510"/>
          </a:xfrm>
        </p:grpSpPr>
        <p:pic>
          <p:nvPicPr>
            <p:cNvPr id="26" name="图片 25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4306" y="3829798"/>
              <a:ext cx="463508" cy="4635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文本框 26"/>
            <p:cNvSpPr txBox="1"/>
            <p:nvPr/>
          </p:nvSpPr>
          <p:spPr>
            <a:xfrm>
              <a:off x="8963366" y="3892276"/>
              <a:ext cx="11243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accent3"/>
                  </a:solidFill>
                </a:rPr>
                <a:t>点击试听</a:t>
              </a:r>
            </a:p>
          </p:txBody>
        </p:sp>
      </p:grpSp>
      <p:sp>
        <p:nvSpPr>
          <p:cNvPr id="28" name="图文框 2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都市之声</a:t>
            </a:r>
            <a:r>
              <a:rPr altLang="en-US" dirty="0" smtClean="0"/>
              <a:t>各时段优质</a:t>
            </a:r>
            <a:r>
              <a:rPr lang="zh-CN" altLang="en-US" smtClean="0"/>
              <a:t>节目（</a:t>
            </a:r>
            <a:r>
              <a:rPr lang="zh-CN" altLang="en-US" dirty="0" smtClean="0"/>
              <a:t>周间）</a:t>
            </a:r>
            <a:endParaRPr lang="zh-CN" altLang="en-US" dirty="0"/>
          </a:p>
        </p:txBody>
      </p:sp>
      <p:grpSp>
        <p:nvGrpSpPr>
          <p:cNvPr id="86" name="组合 85"/>
          <p:cNvGrpSpPr/>
          <p:nvPr/>
        </p:nvGrpSpPr>
        <p:grpSpPr>
          <a:xfrm>
            <a:off x="162932" y="586282"/>
            <a:ext cx="8825170" cy="4459539"/>
            <a:chOff x="113483" y="586282"/>
            <a:chExt cx="8825170" cy="4459539"/>
          </a:xfrm>
        </p:grpSpPr>
        <p:sp>
          <p:nvSpPr>
            <p:cNvPr id="39" name="矩形 38"/>
            <p:cNvSpPr/>
            <p:nvPr/>
          </p:nvSpPr>
          <p:spPr>
            <a:xfrm>
              <a:off x="785786" y="4214824"/>
              <a:ext cx="27238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zh-CN" altLang="en-US" sz="1100" b="1" dirty="0" smtClean="0">
                  <a:solidFill>
                    <a:schemeClr val="accent3"/>
                  </a:solidFill>
                  <a:latin typeface="+mn-ea"/>
                </a:rPr>
                <a:t>★ </a:t>
              </a:r>
              <a:r>
                <a:rPr lang="en-US" altLang="en-US" sz="1100" b="1" dirty="0" smtClean="0">
                  <a:solidFill>
                    <a:schemeClr val="accent3"/>
                  </a:solidFill>
                  <a:latin typeface="+mn-ea"/>
                </a:rPr>
                <a:t>SOHO</a:t>
              </a:r>
              <a:r>
                <a:rPr lang="zh-CN" altLang="en-US" sz="1100" b="1" dirty="0" smtClean="0">
                  <a:solidFill>
                    <a:schemeClr val="accent3"/>
                  </a:solidFill>
                  <a:latin typeface="+mn-ea"/>
                </a:rPr>
                <a:t>新势力 </a:t>
              </a:r>
            </a:p>
            <a:p>
              <a:pPr algn="ctr" fontAlgn="ctr"/>
              <a:r>
                <a: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DJ</a:t>
              </a:r>
              <a:r>
                <a:rPr lang="zh-CN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：梅卿源、晶晶</a:t>
              </a:r>
              <a:endPara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职场解读，聊聊上班那些事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老板、资深白领、专家为听众答疑解惑！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都市达人做客，聊美食、聊旅行、聊数码、聊时尚</a:t>
              </a: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569201" y="837568"/>
              <a:ext cx="1058516" cy="3377256"/>
              <a:chOff x="2142780" y="809432"/>
              <a:chExt cx="1058516" cy="3377256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287082" y="3329432"/>
                <a:ext cx="857256" cy="8572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>
                <a:endCxn id="40" idx="0"/>
              </p:cNvCxnSpPr>
              <p:nvPr/>
            </p:nvCxnSpPr>
            <p:spPr>
              <a:xfrm rot="16200000" flipH="1">
                <a:off x="1455123" y="2068845"/>
                <a:ext cx="2520000" cy="1174"/>
              </a:xfrm>
              <a:prstGeom prst="lin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矩形 41"/>
              <p:cNvSpPr/>
              <p:nvPr/>
            </p:nvSpPr>
            <p:spPr>
              <a:xfrm>
                <a:off x="2142780" y="3638005"/>
                <a:ext cx="105851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ctr"/>
                <a:r>
                  <a:rPr lang="en-US" altLang="zh-CN" sz="1100" b="1" dirty="0" smtClean="0"/>
                  <a:t>10:00-12:00</a:t>
                </a: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113483" y="893506"/>
              <a:ext cx="1743873" cy="2625574"/>
              <a:chOff x="18209" y="893506"/>
              <a:chExt cx="1743873" cy="262557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7005" y="2688083"/>
                <a:ext cx="168507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/>
                <a:r>
                  <a:rPr lang="zh-CN" altLang="en-US" sz="1100" b="1" dirty="0" smtClean="0">
                    <a:solidFill>
                      <a:schemeClr val="accent3"/>
                    </a:solidFill>
                    <a:latin typeface="+mn-ea"/>
                  </a:rPr>
                  <a:t>北京早上好</a:t>
                </a:r>
                <a:endParaRPr lang="en-US" altLang="zh-CN" sz="1100" b="1" dirty="0" smtClean="0">
                  <a:solidFill>
                    <a:schemeClr val="accent3"/>
                  </a:solidFill>
                  <a:latin typeface="+mn-ea"/>
                </a:endParaRPr>
              </a:p>
              <a:p>
                <a:pPr fontAlgn="ctr"/>
                <a:r>
                  <a:rPr lang="en-US" altLang="zh-CN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DJ</a:t>
                </a:r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：王晓磊</a:t>
                </a:r>
                <a:endPara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  <a:p>
                <a:pPr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Heiti SC Medium" pitchFamily="-84" charset="-122"/>
                  </a:rPr>
                  <a:t>音乐、</a:t>
                </a:r>
                <a:r>
                  <a:rPr lang="zh-TW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Heiti SC Medium" pitchFamily="-84" charset="-122"/>
                  </a:rPr>
                  <a:t>相声段子、笑话大集合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Heiti SC Medium" pitchFamily="-84" charset="-122"/>
                </a:endParaRPr>
              </a:p>
              <a:p>
                <a:pPr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Heiti SC Medium" pitchFamily="-84" charset="-122"/>
                  </a:rPr>
                  <a:t>简易早餐推荐及做法介绍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Heiti SC Medium" pitchFamily="-84" charset="-122"/>
                </a:endParaRPr>
              </a:p>
              <a:p>
                <a:pPr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Heiti SC Medium" pitchFamily="-84" charset="-122"/>
                  </a:rPr>
                  <a:t>提示性新闻头条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Heiti SC Medium" pitchFamily="-84" charset="-122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18209" y="893506"/>
                <a:ext cx="1058516" cy="1785950"/>
                <a:chOff x="412004" y="893506"/>
                <a:chExt cx="1058516" cy="1785950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500034" y="1822200"/>
                  <a:ext cx="857256" cy="85725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" name="直接连接符 31"/>
                <p:cNvCxnSpPr>
                  <a:endCxn id="21" idx="0"/>
                </p:cNvCxnSpPr>
                <p:nvPr/>
              </p:nvCxnSpPr>
              <p:spPr>
                <a:xfrm rot="5400000">
                  <a:off x="465109" y="1357059"/>
                  <a:ext cx="928694" cy="1588"/>
                </a:xfrm>
                <a:prstGeom prst="line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矩形 34"/>
                <p:cNvSpPr/>
                <p:nvPr/>
              </p:nvSpPr>
              <p:spPr>
                <a:xfrm>
                  <a:off x="412004" y="2120023"/>
                  <a:ext cx="105851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en-US" altLang="zh-CN" sz="1100" b="1" dirty="0" smtClean="0"/>
                    <a:t>05:00-07:00</a:t>
                  </a:r>
                </a:p>
              </p:txBody>
            </p:sp>
          </p:grpSp>
        </p:grpSp>
        <p:grpSp>
          <p:nvGrpSpPr>
            <p:cNvPr id="68" name="组合 67"/>
            <p:cNvGrpSpPr/>
            <p:nvPr/>
          </p:nvGrpSpPr>
          <p:grpSpPr>
            <a:xfrm>
              <a:off x="2493264" y="778182"/>
              <a:ext cx="2146742" cy="2298868"/>
              <a:chOff x="2500298" y="785216"/>
              <a:chExt cx="2146742" cy="2298868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2500298" y="1822200"/>
                <a:ext cx="2146742" cy="1261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zh-CN" altLang="en-US" sz="1100" b="1" dirty="0" smtClean="0">
                    <a:solidFill>
                      <a:schemeClr val="accent3"/>
                    </a:solidFill>
                    <a:latin typeface="+mn-ea"/>
                  </a:rPr>
                  <a:t>★ 风尚</a:t>
                </a:r>
                <a:r>
                  <a:rPr lang="en-US" altLang="zh-CN" sz="1100" b="1" dirty="0" smtClean="0">
                    <a:solidFill>
                      <a:schemeClr val="accent3"/>
                    </a:solidFill>
                    <a:latin typeface="+mn-ea"/>
                  </a:rPr>
                  <a:t>CBD</a:t>
                </a:r>
                <a:endParaRPr lang="zh-CN" altLang="en-US" sz="1100" b="1" dirty="0" smtClean="0">
                  <a:solidFill>
                    <a:schemeClr val="accent3"/>
                  </a:solidFill>
                  <a:latin typeface="+mn-ea"/>
                </a:endParaRPr>
              </a:p>
              <a:p>
                <a:pPr algn="ctr" fontAlgn="ctr"/>
                <a:r>
                  <a:rPr lang="en-US" altLang="zh-CN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DJ</a:t>
                </a:r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：赵宇、王小宁</a:t>
                </a:r>
                <a:endPara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  <a:p>
                <a:pPr algn="ctr" fontAlgn="ctr"/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嘉宾</a:t>
                </a:r>
                <a:r>
                  <a:rPr lang="en-US" altLang="zh-CN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DJ</a:t>
                </a:r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：阿龙</a:t>
                </a:r>
                <a:endPara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  <a:p>
                <a:pPr algn="ct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美言美语，职场、生活英语学习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英文歌曲和电影，玩着聊着学英语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 fontAlgn="ctr">
                  <a:defRPr/>
                </a:pPr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老外看北京，在京生活的老外谈天说地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 fontAlgn="ctr">
                  <a:defRPr/>
                </a:pPr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阿龙说北京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 fontAlgn="ctr">
                  <a:defRPr/>
                </a:pPr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北京民俗专家阿龙介绍老北京风土温情</a:t>
                </a:r>
                <a:endPara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</a:endParaRPr>
              </a:p>
            </p:txBody>
          </p:sp>
          <p:grpSp>
            <p:nvGrpSpPr>
              <p:cNvPr id="52" name="组合 47"/>
              <p:cNvGrpSpPr/>
              <p:nvPr/>
            </p:nvGrpSpPr>
            <p:grpSpPr>
              <a:xfrm>
                <a:off x="3023309" y="785216"/>
                <a:ext cx="1058516" cy="1037256"/>
                <a:chOff x="2170916" y="2848514"/>
                <a:chExt cx="1058516" cy="1037256"/>
              </a:xfrm>
            </p:grpSpPr>
            <p:sp>
              <p:nvSpPr>
                <p:cNvPr id="53" name="椭圆 52"/>
                <p:cNvSpPr/>
                <p:nvPr/>
              </p:nvSpPr>
              <p:spPr>
                <a:xfrm>
                  <a:off x="2287082" y="3028514"/>
                  <a:ext cx="857256" cy="85725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连接符 53"/>
                <p:cNvCxnSpPr>
                  <a:endCxn id="53" idx="0"/>
                </p:cNvCxnSpPr>
                <p:nvPr/>
              </p:nvCxnSpPr>
              <p:spPr>
                <a:xfrm rot="16200000" flipH="1">
                  <a:off x="2625123" y="2937927"/>
                  <a:ext cx="180000" cy="1174"/>
                </a:xfrm>
                <a:prstGeom prst="line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5" name="矩形 54"/>
                <p:cNvSpPr/>
                <p:nvPr/>
              </p:nvSpPr>
              <p:spPr>
                <a:xfrm>
                  <a:off x="2170916" y="3337087"/>
                  <a:ext cx="1058516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ctr"/>
                  <a:r>
                    <a:rPr lang="en-US" altLang="zh-CN" sz="1100" b="1" dirty="0" smtClean="0"/>
                    <a:t>12:00-15:00</a:t>
                  </a:r>
                </a:p>
              </p:txBody>
            </p:sp>
          </p:grpSp>
        </p:grpSp>
        <p:grpSp>
          <p:nvGrpSpPr>
            <p:cNvPr id="57" name="组合 56"/>
            <p:cNvGrpSpPr/>
            <p:nvPr/>
          </p:nvGrpSpPr>
          <p:grpSpPr>
            <a:xfrm>
              <a:off x="4560418" y="721396"/>
              <a:ext cx="1058516" cy="2952290"/>
              <a:chOff x="2142780" y="661796"/>
              <a:chExt cx="1058516" cy="2952290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292648" y="2756830"/>
                <a:ext cx="857256" cy="8572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9" name="直接连接符 58"/>
              <p:cNvCxnSpPr/>
              <p:nvPr/>
            </p:nvCxnSpPr>
            <p:spPr>
              <a:xfrm rot="5400000" flipH="1" flipV="1">
                <a:off x="1677276" y="1705209"/>
                <a:ext cx="2088000" cy="1174"/>
              </a:xfrm>
              <a:prstGeom prst="lin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矩形 59"/>
              <p:cNvSpPr/>
              <p:nvPr/>
            </p:nvSpPr>
            <p:spPr>
              <a:xfrm>
                <a:off x="2142780" y="3065403"/>
                <a:ext cx="105851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fontAlgn="ctr"/>
                <a:r>
                  <a:rPr lang="en-US" altLang="zh-CN" sz="1100" b="1" dirty="0" smtClean="0"/>
                  <a:t>15:00-17:00</a:t>
                </a: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3777003" y="3678490"/>
              <a:ext cx="2723823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zh-CN" altLang="en-US" sz="1100" b="1" dirty="0" smtClean="0">
                  <a:solidFill>
                    <a:schemeClr val="accent3"/>
                  </a:solidFill>
                  <a:latin typeface="+mn-ea"/>
                </a:rPr>
                <a:t>★ 漫步新街口 </a:t>
              </a:r>
            </a:p>
            <a:p>
              <a:pPr algn="ctr" fontAlgn="ctr"/>
              <a:r>
                <a: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DJ</a:t>
              </a:r>
              <a:r>
                <a:rPr lang="zh-CN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：</a:t>
              </a:r>
              <a:r>
                <a:rPr lang="zh-CN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</a:rPr>
                <a:t>卫东、郝迪</a:t>
              </a:r>
              <a:endPara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以深入式的业内专家解读分析为节目主导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提供专业汽车服务、权威旅游信息和教育留学服务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为广大车友、“驴友”和学生父母私人定制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节目内容精致充实，专家解答深入全面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>
                <a:defRPr/>
              </a:pPr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吸引了一批忠实的稳定听众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593234" y="2231128"/>
              <a:ext cx="1842171" cy="9694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zh-CN" altLang="en-US" sz="1100" b="1" dirty="0" smtClean="0">
                  <a:solidFill>
                    <a:schemeClr val="accent3"/>
                  </a:solidFill>
                  <a:latin typeface="+mn-ea"/>
                </a:rPr>
                <a:t>后海星光下</a:t>
              </a:r>
            </a:p>
            <a:p>
              <a:pPr algn="ctr" fontAlgn="ctr"/>
              <a:r>
                <a: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DJ</a:t>
              </a:r>
              <a:r>
                <a:rPr lang="zh-CN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：孙钱、张倩</a:t>
              </a:r>
              <a:endParaRPr lang="en-US" altLang="zh-CN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 fontAlgn="ctr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知名音乐人、歌手轮番上阵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说说唱唱聊生活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 fontAlgn="ctr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每周一位当红艺人做客</a:t>
              </a:r>
              <a:r>
                <a: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Live House</a:t>
              </a:r>
            </a:p>
            <a:p>
              <a:pPr algn="ctr" fontAlgn="ctr"/>
              <a:r>
                <a:rPr lang="zh-CN" alt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精选主题，畅谈自身兴趣爱好</a:t>
              </a:r>
              <a:endPara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</a:endParaRPr>
            </a:p>
          </p:txBody>
        </p:sp>
        <p:grpSp>
          <p:nvGrpSpPr>
            <p:cNvPr id="71" name="组合 47"/>
            <p:cNvGrpSpPr/>
            <p:nvPr/>
          </p:nvGrpSpPr>
          <p:grpSpPr>
            <a:xfrm>
              <a:off x="5985061" y="654144"/>
              <a:ext cx="1058516" cy="1577256"/>
              <a:chOff x="2192018" y="2308514"/>
              <a:chExt cx="1058516" cy="1577256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2287082" y="3028514"/>
                <a:ext cx="857256" cy="8572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73" name="直接连接符 72"/>
              <p:cNvCxnSpPr>
                <a:endCxn id="72" idx="0"/>
              </p:cNvCxnSpPr>
              <p:nvPr/>
            </p:nvCxnSpPr>
            <p:spPr>
              <a:xfrm rot="16200000" flipH="1">
                <a:off x="2355123" y="2667927"/>
                <a:ext cx="720000" cy="1174"/>
              </a:xfrm>
              <a:prstGeom prst="line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矩形 73"/>
              <p:cNvSpPr/>
              <p:nvPr/>
            </p:nvSpPr>
            <p:spPr>
              <a:xfrm>
                <a:off x="2192018" y="3337087"/>
                <a:ext cx="105851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ctr"/>
                <a:r>
                  <a:rPr lang="en-US" altLang="zh-CN" sz="1100" b="1" dirty="0" smtClean="0"/>
                  <a:t>19:00-21:00</a:t>
                </a: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7072333" y="586282"/>
              <a:ext cx="1866320" cy="4036068"/>
              <a:chOff x="7127395" y="579248"/>
              <a:chExt cx="1866320" cy="4036068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7127395" y="3353432"/>
                <a:ext cx="1800493" cy="1261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fontAlgn="ctr"/>
                <a:r>
                  <a:rPr lang="zh-CN" altLang="en-US" sz="1100" b="1" dirty="0" smtClean="0">
                    <a:solidFill>
                      <a:schemeClr val="accent3"/>
                    </a:solidFill>
                    <a:latin typeface="+mn-ea"/>
                  </a:rPr>
                  <a:t>今夜平安里</a:t>
                </a:r>
                <a:endParaRPr lang="en-US" altLang="zh-CN" sz="1100" b="1" dirty="0" smtClean="0">
                  <a:solidFill>
                    <a:schemeClr val="accent3"/>
                  </a:solidFill>
                  <a:latin typeface="+mn-ea"/>
                </a:endParaRPr>
              </a:p>
              <a:p>
                <a:pPr algn="r" fontAlgn="ctr"/>
                <a:r>
                  <a:rPr lang="en-US" altLang="zh-CN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DJ</a:t>
                </a:r>
                <a:r>
                  <a:rPr lang="zh-CN" altLang="en-US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：阿</a:t>
                </a:r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苏</a:t>
                </a:r>
                <a:endParaRPr lang="en-US" altLang="zh-CN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  <a:p>
                <a:pPr algn="r" fontAlgn="ctr"/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嘉宾</a:t>
                </a:r>
                <a:r>
                  <a:rPr lang="en-US" altLang="zh-CN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DJ</a:t>
                </a:r>
                <a:r>
                  <a:rPr lang="zh-CN" altLang="en-US" sz="1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：星星王子</a:t>
                </a:r>
              </a:p>
              <a:p>
                <a:pPr algn="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台湾知名情感专家“星星王子”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解读生日秘密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分享的听众微信中的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励志小语、情感故事和趣闻</a:t>
                </a:r>
                <a:endParaRPr lang="en-US" altLang="zh-CN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r" fontAlgn="ctr"/>
                <a:r>
                  <a:rPr lang="zh-CN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插播舒缓音乐</a:t>
                </a:r>
                <a:endPara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</a:endParaRPr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7935199" y="579248"/>
                <a:ext cx="1058516" cy="2771682"/>
                <a:chOff x="7935194" y="500048"/>
                <a:chExt cx="1058516" cy="2771682"/>
              </a:xfrm>
            </p:grpSpPr>
            <p:cxnSp>
              <p:nvCxnSpPr>
                <p:cNvPr id="79" name="直接连接符 78"/>
                <p:cNvCxnSpPr/>
                <p:nvPr/>
              </p:nvCxnSpPr>
              <p:spPr>
                <a:xfrm rot="5400000">
                  <a:off x="7510452" y="1453254"/>
                  <a:ext cx="1908000" cy="1588"/>
                </a:xfrm>
                <a:prstGeom prst="line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组合 80"/>
                <p:cNvGrpSpPr/>
                <p:nvPr/>
              </p:nvGrpSpPr>
              <p:grpSpPr>
                <a:xfrm>
                  <a:off x="7935194" y="2414474"/>
                  <a:ext cx="1058516" cy="857256"/>
                  <a:chOff x="7935194" y="2428874"/>
                  <a:chExt cx="1058516" cy="857256"/>
                </a:xfrm>
              </p:grpSpPr>
              <p:sp>
                <p:nvSpPr>
                  <p:cNvPr id="78" name="椭圆 77"/>
                  <p:cNvSpPr/>
                  <p:nvPr/>
                </p:nvSpPr>
                <p:spPr>
                  <a:xfrm>
                    <a:off x="8030258" y="2428874"/>
                    <a:ext cx="857256" cy="85725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0" name="矩形 79"/>
                  <p:cNvSpPr/>
                  <p:nvPr/>
                </p:nvSpPr>
                <p:spPr>
                  <a:xfrm>
                    <a:off x="7935194" y="2737447"/>
                    <a:ext cx="1058516" cy="2616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fontAlgn="ctr"/>
                    <a:r>
                      <a:rPr lang="en-US" altLang="zh-CN" sz="1100" b="1" dirty="0" smtClean="0"/>
                      <a:t>22:00-01:00</a:t>
                    </a: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我们的服务专业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完美结构都市声音</a:t>
            </a:r>
            <a:endParaRPr lang="en-US" altLang="zh-CN" dirty="0" smtClean="0"/>
          </a:p>
          <a:p>
            <a:r>
              <a:rPr lang="zh-CN" altLang="en-US" dirty="0" smtClean="0"/>
              <a:t>精准整合媒体效益</a:t>
            </a:r>
            <a:endParaRPr lang="en-US" altLang="zh-CN" dirty="0" smtClean="0"/>
          </a:p>
          <a:p>
            <a:r>
              <a:rPr lang="zh-CN" altLang="en-US" dirty="0" smtClean="0"/>
              <a:t>都市之声已开阔的视野，专业的服务</a:t>
            </a:r>
            <a:endParaRPr lang="en-US" altLang="zh-CN" dirty="0" smtClean="0"/>
          </a:p>
          <a:p>
            <a:r>
              <a:rPr lang="zh-CN" altLang="en-US" dirty="0" smtClean="0"/>
              <a:t>为京城听众完美打造声音享受</a:t>
            </a:r>
            <a:endParaRPr lang="en-US" altLang="zh-CN" dirty="0" smtClean="0"/>
          </a:p>
          <a:p>
            <a:r>
              <a:rPr lang="zh-CN" altLang="en-US" dirty="0" smtClean="0"/>
              <a:t>为优质客户精准整合媒体效益</a:t>
            </a:r>
          </a:p>
        </p:txBody>
      </p:sp>
      <p:grpSp>
        <p:nvGrpSpPr>
          <p:cNvPr id="6" name="组合 11"/>
          <p:cNvGrpSpPr/>
          <p:nvPr/>
        </p:nvGrpSpPr>
        <p:grpSpPr>
          <a:xfrm>
            <a:off x="1500166" y="1427329"/>
            <a:ext cx="1857388" cy="2215991"/>
            <a:chOff x="1071538" y="1427329"/>
            <a:chExt cx="1857388" cy="2215991"/>
          </a:xfrm>
        </p:grpSpPr>
        <p:sp>
          <p:nvSpPr>
            <p:cNvPr id="7" name="矩形 6"/>
            <p:cNvSpPr/>
            <p:nvPr/>
          </p:nvSpPr>
          <p:spPr>
            <a:xfrm>
              <a:off x="1071538" y="1643056"/>
              <a:ext cx="1857388" cy="178453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3009" y="1427329"/>
              <a:ext cx="121444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chemeClr val="bg1"/>
                  </a:solidFill>
                  <a:latin typeface="Arial Narrow" pitchFamily="34" charset="0"/>
                </a:rPr>
                <a:t>6</a:t>
              </a:r>
              <a:endParaRPr lang="zh-CN" altLang="en-US" sz="13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都市之声节目形式</a:t>
            </a:r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099698" y="1071552"/>
            <a:ext cx="7504476" cy="3929090"/>
            <a:chOff x="1099698" y="1071552"/>
            <a:chExt cx="6958696" cy="3643338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screen">
              <a:grayscl/>
            </a:blip>
            <a:srcRect/>
            <a:stretch>
              <a:fillRect/>
            </a:stretch>
          </p:blipFill>
          <p:spPr bwMode="auto">
            <a:xfrm>
              <a:off x="6709703" y="2894455"/>
              <a:ext cx="1348691" cy="1120737"/>
            </a:xfrm>
            <a:prstGeom prst="hexagon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screen">
              <a:grayscl/>
            </a:blip>
            <a:srcRect/>
            <a:stretch/>
          </p:blipFill>
          <p:spPr>
            <a:xfrm>
              <a:off x="2224714" y="2884827"/>
              <a:ext cx="1320532" cy="1123100"/>
            </a:xfrm>
            <a:prstGeom prst="hexagon">
              <a:avLst/>
            </a:prstGeom>
            <a:ln w="19050">
              <a:solidFill>
                <a:schemeClr val="accent2"/>
              </a:solidFill>
            </a:ln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screen">
              <a:grayscl/>
            </a:blip>
            <a:srcRect/>
            <a:stretch/>
          </p:blipFill>
          <p:spPr>
            <a:xfrm>
              <a:off x="5598753" y="2273008"/>
              <a:ext cx="1320532" cy="1124372"/>
            </a:xfrm>
            <a:prstGeom prst="hexagon">
              <a:avLst/>
            </a:prstGeom>
            <a:ln w="19050">
              <a:solidFill>
                <a:schemeClr val="accent2"/>
              </a:solidFill>
            </a:ln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screen">
              <a:grayscl/>
            </a:blip>
            <a:stretch>
              <a:fillRect/>
            </a:stretch>
          </p:blipFill>
          <p:spPr>
            <a:xfrm>
              <a:off x="1100203" y="2301135"/>
              <a:ext cx="1320532" cy="1101593"/>
            </a:xfrm>
            <a:prstGeom prst="hexagon">
              <a:avLst/>
            </a:prstGeom>
            <a:ln w="19050">
              <a:solidFill>
                <a:schemeClr val="accent2"/>
              </a:solidFill>
            </a:ln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>
              <a:grayscl/>
            </a:blip>
            <a:stretch>
              <a:fillRect/>
            </a:stretch>
          </p:blipFill>
          <p:spPr>
            <a:xfrm>
              <a:off x="4474242" y="1671880"/>
              <a:ext cx="1306705" cy="1129573"/>
            </a:xfrm>
            <a:prstGeom prst="hexagon">
              <a:avLst/>
            </a:prstGeom>
            <a:ln w="19050">
              <a:solidFill>
                <a:schemeClr val="accent2"/>
              </a:solidFill>
            </a:ln>
          </p:spPr>
        </p:pic>
        <p:sp>
          <p:nvSpPr>
            <p:cNvPr id="48" name="六边形 47"/>
            <p:cNvSpPr/>
            <p:nvPr/>
          </p:nvSpPr>
          <p:spPr>
            <a:xfrm rot="10800000">
              <a:off x="3349226" y="1099809"/>
              <a:ext cx="1321037" cy="112877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49" name="六边形 4"/>
            <p:cNvSpPr/>
            <p:nvPr/>
          </p:nvSpPr>
          <p:spPr>
            <a:xfrm>
              <a:off x="3358782" y="1259680"/>
              <a:ext cx="1294474" cy="809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素人整点报时</a:t>
              </a:r>
              <a:endParaRPr lang="zh-CN" altLang="en-US" sz="1400" kern="1200" dirty="0"/>
            </a:p>
          </p:txBody>
        </p:sp>
        <p:sp>
          <p:nvSpPr>
            <p:cNvPr id="44" name="六边形 43"/>
            <p:cNvSpPr/>
            <p:nvPr/>
          </p:nvSpPr>
          <p:spPr>
            <a:xfrm rot="10800000">
              <a:off x="2224209" y="1690264"/>
              <a:ext cx="1321037" cy="112877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45" name="六边形 8"/>
            <p:cNvSpPr/>
            <p:nvPr/>
          </p:nvSpPr>
          <p:spPr>
            <a:xfrm>
              <a:off x="2291206" y="1850135"/>
              <a:ext cx="1187045" cy="809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altLang="zh-CN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1018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都市大头条</a:t>
              </a:r>
              <a:endParaRPr lang="zh-CN" altLang="en-US" sz="1400" kern="1200" dirty="0"/>
            </a:p>
          </p:txBody>
        </p:sp>
        <p:sp>
          <p:nvSpPr>
            <p:cNvPr id="40" name="六边形 39"/>
            <p:cNvSpPr/>
            <p:nvPr/>
          </p:nvSpPr>
          <p:spPr>
            <a:xfrm rot="10800000">
              <a:off x="5598753" y="1071552"/>
              <a:ext cx="1321037" cy="112877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41" name="六边形 12"/>
            <p:cNvSpPr/>
            <p:nvPr/>
          </p:nvSpPr>
          <p:spPr>
            <a:xfrm>
              <a:off x="5624927" y="1231423"/>
              <a:ext cx="1268690" cy="809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kern="1200" dirty="0" smtClean="0">
                  <a:latin typeface="+mn-ea"/>
                </a:rPr>
                <a:t>1018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kern="1200" dirty="0" smtClean="0">
                  <a:latin typeface="+mn-ea"/>
                </a:rPr>
                <a:t>都市</a:t>
              </a:r>
              <a:r>
                <a:rPr lang="en-US" altLang="zh-CN" sz="1400" kern="1200" dirty="0" smtClean="0">
                  <a:latin typeface="+mn-ea"/>
                </a:rPr>
                <a:t>you</a:t>
              </a:r>
              <a:r>
                <a:rPr kumimoji="0" lang="zh-CN" altLang="en-US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先听</a:t>
              </a:r>
              <a:endParaRPr lang="zh-CN" altLang="en-US" sz="1400" kern="1200" dirty="0"/>
            </a:p>
          </p:txBody>
        </p:sp>
        <p:sp>
          <p:nvSpPr>
            <p:cNvPr id="36" name="六边形 35"/>
            <p:cNvSpPr/>
            <p:nvPr/>
          </p:nvSpPr>
          <p:spPr>
            <a:xfrm rot="10800000">
              <a:off x="1099698" y="3462310"/>
              <a:ext cx="1321037" cy="112877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六边形 16"/>
            <p:cNvSpPr/>
            <p:nvPr/>
          </p:nvSpPr>
          <p:spPr>
            <a:xfrm>
              <a:off x="1148271" y="3622181"/>
              <a:ext cx="1245241" cy="809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altLang="zh-CN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1018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气象服务站</a:t>
              </a:r>
              <a:endParaRPr kumimoji="0" lang="en-US" altLang="zh-CN" sz="1400" i="0" u="none" strike="noStrike" kern="1200" cap="none" spc="0" normalizeH="0" baseline="0" noProof="0" dirty="0">
                <a:ln/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2" name="六边形 31"/>
            <p:cNvSpPr/>
            <p:nvPr/>
          </p:nvSpPr>
          <p:spPr>
            <a:xfrm rot="10800000">
              <a:off x="3349226" y="2280719"/>
              <a:ext cx="1321037" cy="112877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33" name="六边形 20"/>
            <p:cNvSpPr/>
            <p:nvPr/>
          </p:nvSpPr>
          <p:spPr>
            <a:xfrm>
              <a:off x="3383278" y="2440590"/>
              <a:ext cx="1252938" cy="8090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altLang="zh-CN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1018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14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交通服务站</a:t>
              </a:r>
              <a:endParaRPr kumimoji="0" lang="en-US" altLang="zh-CN" sz="1400" i="0" u="none" strike="noStrike" kern="1200" cap="none" spc="0" normalizeH="0" baseline="0" noProof="0" dirty="0">
                <a:ln/>
                <a:effectLst/>
                <a:uLnTx/>
                <a:uFillTx/>
                <a:latin typeface="+mn-ea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598753" y="3470063"/>
              <a:ext cx="1321037" cy="1128772"/>
              <a:chOff x="5598753" y="3470063"/>
              <a:chExt cx="1321037" cy="1128772"/>
            </a:xfrm>
          </p:grpSpPr>
          <p:sp>
            <p:nvSpPr>
              <p:cNvPr id="61" name="六边形 60"/>
              <p:cNvSpPr/>
              <p:nvPr/>
            </p:nvSpPr>
            <p:spPr>
              <a:xfrm rot="10800000">
                <a:off x="5598753" y="3470063"/>
                <a:ext cx="1321037" cy="1128772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62" name="六边形 4"/>
              <p:cNvSpPr/>
              <p:nvPr/>
            </p:nvSpPr>
            <p:spPr>
              <a:xfrm>
                <a:off x="5707549" y="3629934"/>
                <a:ext cx="1103444" cy="8090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1400" dirty="0" smtClean="0">
                    <a:ln/>
                    <a:latin typeface="+mn-ea"/>
                  </a:rPr>
                  <a:t>1018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1400" dirty="0" smtClean="0">
                    <a:ln/>
                    <a:latin typeface="+mn-ea"/>
                  </a:rPr>
                  <a:t>都市乐活族</a:t>
                </a:r>
                <a:endParaRPr lang="zh-CN" altLang="en-US" sz="1400" kern="1200" dirty="0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2371055" y="1099758"/>
              <a:ext cx="974632" cy="54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独有素人报时</a:t>
              </a:r>
              <a:endParaRPr lang="zh-CN" altLang="en-US" sz="900" kern="1200" dirty="0"/>
            </a:p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百姓声音</a:t>
              </a:r>
              <a:endParaRPr lang="en-US" altLang="zh-CN" sz="900" kern="1200" dirty="0" smtClean="0">
                <a:latin typeface="+mn-ea"/>
              </a:endParaRPr>
            </a:p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投射品牌深入度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222691" y="1682285"/>
              <a:ext cx="943192" cy="54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整点专属</a:t>
              </a:r>
              <a:endParaRPr lang="zh-CN" altLang="en-US" sz="900" kern="1200" dirty="0"/>
            </a:p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头条新闻</a:t>
              </a:r>
              <a:endParaRPr lang="en-US" altLang="zh-CN" sz="900" kern="1200" dirty="0" smtClean="0">
                <a:latin typeface="+mn-ea"/>
              </a:endParaRPr>
            </a:p>
            <a:p>
              <a:pPr lvl="0"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强化品牌权威性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974514" y="1363130"/>
              <a:ext cx="974632" cy="54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9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抢先半小时</a:t>
              </a:r>
              <a:endParaRPr lang="zh-CN" altLang="en-US" sz="900" kern="1200" dirty="0"/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新闻早知道</a:t>
              </a:r>
              <a:endParaRPr lang="en-US" altLang="zh-CN" sz="900" kern="1200" dirty="0" smtClean="0">
                <a:latin typeface="+mn-ea"/>
              </a:endParaRP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树立</a:t>
              </a:r>
              <a:r>
                <a:rPr kumimoji="0" lang="zh-CN" altLang="en-US" sz="9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领先形象</a:t>
              </a:r>
              <a:endParaRPr kumimoji="0" lang="en-US" altLang="zh-CN" sz="900" i="0" u="none" strike="noStrike" kern="1200" cap="none" spc="0" normalizeH="0" baseline="0" noProof="0" dirty="0">
                <a:ln/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393513" y="4169274"/>
              <a:ext cx="943192" cy="54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9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关注天气</a:t>
              </a:r>
              <a:endParaRPr kumimoji="0" lang="en-US" altLang="zh-CN" sz="900" i="0" u="none" strike="noStrike" kern="1200" cap="none" spc="0" normalizeH="0" baseline="0" noProof="0" dirty="0">
                <a:ln/>
                <a:effectLst/>
                <a:uLnTx/>
                <a:uFillTx/>
                <a:latin typeface="+mn-ea"/>
              </a:endParaRP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关心生活</a:t>
              </a:r>
              <a:endParaRPr lang="en-US" altLang="zh-CN" sz="900" kern="1200" dirty="0" smtClean="0">
                <a:latin typeface="+mn-ea"/>
              </a:endParaRP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zh-CN" altLang="en-US" sz="90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+mn-ea"/>
                </a:rPr>
                <a:t>体现品牌关怀性</a:t>
              </a:r>
              <a:endParaRPr kumimoji="0" lang="en-US" altLang="zh-CN" sz="900" i="0" u="none" strike="noStrike" kern="1200" cap="none" spc="0" normalizeH="0" baseline="0" noProof="0" dirty="0">
                <a:ln/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427359" y="3462310"/>
              <a:ext cx="1164771" cy="545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北京城出行必备</a:t>
              </a:r>
              <a:endParaRPr kumimoji="0" lang="en-US" altLang="zh-CN" sz="900" i="0" u="none" strike="noStrike" kern="1200" cap="none" spc="0" normalizeH="0" baseline="0" noProof="0" dirty="0">
                <a:ln/>
                <a:effectLst/>
                <a:uLnTx/>
                <a:uFillTx/>
                <a:latin typeface="+mn-ea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高关注度</a:t>
              </a:r>
              <a:endParaRPr lang="en-US" altLang="zh-CN" sz="900" kern="1200" dirty="0" smtClean="0">
                <a:latin typeface="+mn-ea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900" kern="1200" dirty="0" smtClean="0">
                  <a:latin typeface="+mn-ea"/>
                </a:rPr>
                <a:t>提升品牌高传达率</a:t>
              </a:r>
              <a:endParaRPr lang="en-US" altLang="zh-CN" sz="900" kern="1200" dirty="0" smtClean="0">
                <a:latin typeface="+mn-ea"/>
              </a:endParaRPr>
            </a:p>
          </p:txBody>
        </p:sp>
        <p:sp>
          <p:nvSpPr>
            <p:cNvPr id="63" name="Rectangle 45"/>
            <p:cNvSpPr>
              <a:spLocks noChangeArrowheads="1"/>
            </p:cNvSpPr>
            <p:nvPr/>
          </p:nvSpPr>
          <p:spPr bwMode="gray">
            <a:xfrm>
              <a:off x="3865506" y="4114434"/>
              <a:ext cx="1759421" cy="5063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900" dirty="0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ea"/>
                </a:rPr>
                <a:t>影响力人物的示范作用</a:t>
              </a:r>
              <a:endParaRPr lang="en-US" altLang="zh-CN" sz="9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ea"/>
              </a:endParaRPr>
            </a:p>
            <a:p>
              <a:pPr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900" dirty="0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ea"/>
                </a:rPr>
                <a:t>紧密连接环保与时尚</a:t>
              </a:r>
              <a:endParaRPr lang="en-US" altLang="zh-CN" sz="9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ea"/>
              </a:endParaRPr>
            </a:p>
            <a:p>
              <a:pPr algn="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zh-CN" altLang="en-US" sz="900" dirty="0" smtClean="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ea"/>
                </a:rPr>
                <a:t>倡导乐活的生活方式</a:t>
              </a:r>
              <a:endParaRPr lang="en-US" altLang="zh-CN" sz="9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ea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>
              <a:grayscl/>
            </a:blip>
            <a:srcRect/>
            <a:stretch/>
          </p:blipFill>
          <p:spPr>
            <a:xfrm>
              <a:off x="4474242" y="2886162"/>
              <a:ext cx="1320532" cy="1123100"/>
            </a:xfrm>
            <a:prstGeom prst="hexagon">
              <a:avLst/>
            </a:prstGeom>
            <a:noFill/>
            <a:ln w="19050">
              <a:solidFill>
                <a:schemeClr val="accent2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31151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都市之声广告开口规划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4228878" y="857238"/>
            <a:ext cx="289845" cy="103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六响</a:t>
            </a:r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+</a:t>
            </a:r>
            <a:r>
              <a:rPr lang="zh-TW" altLang="en-US" sz="1100" dirty="0" smtClean="0">
                <a:solidFill>
                  <a:schemeClr val="bg1"/>
                </a:solidFill>
                <a:latin typeface="+mn-ea"/>
              </a:rPr>
              <a:t>素</a:t>
            </a:r>
            <a:r>
              <a:rPr lang="zh-TW" altLang="en-US" sz="1100" dirty="0">
                <a:solidFill>
                  <a:schemeClr val="bg1"/>
                </a:solidFill>
                <a:latin typeface="+mn-ea"/>
              </a:rPr>
              <a:t>人</a:t>
            </a:r>
            <a:r>
              <a:rPr lang="zh-TW" altLang="en-US" sz="1100" dirty="0" smtClean="0">
                <a:solidFill>
                  <a:schemeClr val="bg1"/>
                </a:solidFill>
                <a:latin typeface="+mn-ea"/>
              </a:rPr>
              <a:t>报时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 rot="328519">
            <a:off x="4480771" y="863381"/>
            <a:ext cx="289845" cy="13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都市</a:t>
            </a:r>
            <a:r>
              <a:rPr lang="zh-TW" altLang="en-US" sz="1100" dirty="0" smtClean="0">
                <a:solidFill>
                  <a:schemeClr val="bg1"/>
                </a:solidFill>
                <a:latin typeface="+mn-ea"/>
              </a:rPr>
              <a:t>大</a:t>
            </a:r>
            <a:r>
              <a:rPr lang="zh-TW" altLang="en-US" sz="1100" dirty="0">
                <a:solidFill>
                  <a:schemeClr val="bg1"/>
                </a:solidFill>
                <a:latin typeface="+mn-ea"/>
              </a:rPr>
              <a:t>头条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 rot="1130115">
            <a:off x="4752682" y="902706"/>
            <a:ext cx="289845" cy="136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交通服务站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 rot="2003554">
            <a:off x="5329090" y="1158462"/>
            <a:ext cx="289845" cy="90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59701" tIns="29851" rIns="59701" bIns="29851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节目</a:t>
            </a:r>
            <a:r>
              <a:rPr lang="zh-TW" altLang="en-US" sz="1100" dirty="0" smtClean="0">
                <a:solidFill>
                  <a:schemeClr val="bg1"/>
                </a:solidFill>
                <a:latin typeface="+mn-ea"/>
              </a:rPr>
              <a:t>片头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 rot="20117634">
            <a:off x="3583739" y="934473"/>
            <a:ext cx="336012" cy="12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57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分广告开口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 rot="1819112">
            <a:off x="5009387" y="971548"/>
            <a:ext cx="336012" cy="13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05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分广告开口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 rot="20640709">
            <a:off x="6341362" y="2552765"/>
            <a:ext cx="1764966" cy="22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701" tIns="29851" rIns="59701" bIns="29851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交通服务站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6384268" y="2914872"/>
            <a:ext cx="2067584" cy="2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701" tIns="29851" rIns="59701" bIns="29851">
            <a:spAutoFit/>
          </a:bodyPr>
          <a:lstStyle/>
          <a:p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15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分广告开口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 rot="170087">
            <a:off x="6432717" y="3214692"/>
            <a:ext cx="1428760" cy="22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701" tIns="29851" rIns="59701" bIns="29851">
            <a:spAutoFit/>
          </a:bodyPr>
          <a:lstStyle/>
          <a:p>
            <a:r>
              <a:rPr lang="zh-TW" altLang="en-US" sz="1100" dirty="0">
                <a:solidFill>
                  <a:schemeClr val="bg1"/>
                </a:solidFill>
                <a:latin typeface="+mn-ea"/>
              </a:rPr>
              <a:t>加油一刻企业</a:t>
            </a:r>
            <a:r>
              <a:rPr lang="en-US" altLang="zh-TW" sz="1100" dirty="0">
                <a:solidFill>
                  <a:schemeClr val="bg1"/>
                </a:solidFill>
                <a:latin typeface="+mn-ea"/>
              </a:rPr>
              <a:t>ID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 rot="20273092">
            <a:off x="4716303" y="3894546"/>
            <a:ext cx="289845" cy="11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交通服务站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 rot="21353670">
            <a:off x="4414349" y="3814875"/>
            <a:ext cx="289845" cy="132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都市</a:t>
            </a:r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you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先听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 rot="304776">
            <a:off x="4166118" y="3909659"/>
            <a:ext cx="289845" cy="136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气象服务站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 rot="1359590">
            <a:off x="3835392" y="3856918"/>
            <a:ext cx="336012" cy="121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59701" tIns="29851" rIns="59701" bIns="29851">
            <a:spAutoFit/>
          </a:bodyPr>
          <a:lstStyle/>
          <a:p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34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分广告开口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 rot="21217647">
            <a:off x="793074" y="3403121"/>
            <a:ext cx="1764966" cy="22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701" tIns="29851" rIns="59701" bIns="29851">
            <a:spAutoFit/>
          </a:bodyPr>
          <a:lstStyle/>
          <a:p>
            <a:pPr algn="r"/>
            <a:r>
              <a:rPr lang="en-US" altLang="zh-CN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交通服务站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5966" y="3094016"/>
            <a:ext cx="2067584" cy="27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701" tIns="29851" rIns="59701" bIns="29851">
            <a:spAutoFit/>
          </a:bodyPr>
          <a:lstStyle/>
          <a:p>
            <a:pPr algn="r"/>
            <a:r>
              <a:rPr lang="en-US" altLang="zh-CN" sz="1400" b="1" dirty="0" smtClean="0">
                <a:solidFill>
                  <a:srgbClr val="FFFF00"/>
                </a:solidFill>
                <a:latin typeface="+mn-ea"/>
              </a:rPr>
              <a:t>45</a:t>
            </a:r>
            <a:r>
              <a:rPr lang="zh-CN" altLang="en-US" sz="1400" b="1" dirty="0" smtClean="0">
                <a:solidFill>
                  <a:srgbClr val="FFFF00"/>
                </a:solidFill>
                <a:latin typeface="+mn-ea"/>
              </a:rPr>
              <a:t>分广告开口</a:t>
            </a:r>
            <a:endParaRPr lang="zh-CN" altLang="en-US" sz="1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5" name="TextBox 27"/>
          <p:cNvSpPr txBox="1">
            <a:spLocks noChangeArrowheads="1"/>
          </p:cNvSpPr>
          <p:nvPr/>
        </p:nvSpPr>
        <p:spPr bwMode="auto">
          <a:xfrm rot="730366">
            <a:off x="1152088" y="2799358"/>
            <a:ext cx="1428760" cy="22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701" tIns="29851" rIns="59701" bIns="29851">
            <a:spAutoFit/>
          </a:bodyPr>
          <a:lstStyle/>
          <a:p>
            <a:pPr algn="r"/>
            <a:r>
              <a:rPr lang="en-US" altLang="zh-TW" sz="1100" dirty="0" smtClean="0">
                <a:solidFill>
                  <a:schemeClr val="bg1"/>
                </a:solidFill>
                <a:latin typeface="+mn-ea"/>
              </a:rPr>
              <a:t>1018</a:t>
            </a:r>
            <a:r>
              <a:rPr lang="zh-CN" altLang="en-US" sz="1100" dirty="0" smtClean="0">
                <a:solidFill>
                  <a:schemeClr val="bg1"/>
                </a:solidFill>
                <a:latin typeface="+mn-ea"/>
              </a:rPr>
              <a:t>都市乐活族</a:t>
            </a:r>
            <a:endParaRPr lang="zh-CN" altLang="en-US" sz="1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 rot="2375893">
            <a:off x="5307677" y="2323370"/>
            <a:ext cx="1017148" cy="3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59701" tIns="29851" rIns="59701" bIns="29851">
            <a:prstTxWarp prst="textArchUp">
              <a:avLst>
                <a:gd name="adj" fmla="val 11447801"/>
              </a:avLst>
            </a:prstTxWarp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2"/>
                </a:solidFill>
                <a:latin typeface="+mn-ea"/>
              </a:rPr>
              <a:t>节目内容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7" name="TextBox 45"/>
          <p:cNvSpPr txBox="1">
            <a:spLocks noChangeArrowheads="1"/>
          </p:cNvSpPr>
          <p:nvPr/>
        </p:nvSpPr>
        <p:spPr bwMode="auto">
          <a:xfrm rot="19289693">
            <a:off x="2575326" y="2318039"/>
            <a:ext cx="1017148" cy="3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59701" tIns="29851" rIns="59701" bIns="29851">
            <a:prstTxWarp prst="textArchUp">
              <a:avLst>
                <a:gd name="adj" fmla="val 11447801"/>
              </a:avLst>
            </a:prstTxWarp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2"/>
                </a:solidFill>
                <a:latin typeface="+mn-ea"/>
              </a:rPr>
              <a:t>节目内容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8" name="TextBox 45"/>
          <p:cNvSpPr txBox="1">
            <a:spLocks noChangeArrowheads="1"/>
          </p:cNvSpPr>
          <p:nvPr/>
        </p:nvSpPr>
        <p:spPr bwMode="auto">
          <a:xfrm rot="2255155">
            <a:off x="2341138" y="4051263"/>
            <a:ext cx="1017148" cy="3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59701" tIns="29851" rIns="59701" bIns="29851">
            <a:prstTxWarp prst="textArchDown">
              <a:avLst/>
            </a:prstTxWarp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2"/>
                </a:solidFill>
                <a:latin typeface="+mn-ea"/>
              </a:rPr>
              <a:t>节目内容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 rot="18639172">
            <a:off x="5624120" y="4001480"/>
            <a:ext cx="1017148" cy="36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59701" tIns="29851" rIns="59701" bIns="29851">
            <a:prstTxWarp prst="textArchDown">
              <a:avLst/>
            </a:prstTxWarp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accent2"/>
                </a:solidFill>
                <a:latin typeface="+mn-ea"/>
              </a:rPr>
              <a:t>节目内容</a:t>
            </a:r>
            <a:endParaRPr lang="zh-CN" altLang="en-US" sz="1600" b="1" dirty="0">
              <a:solidFill>
                <a:schemeClr val="accent2"/>
              </a:solidFill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2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26870833"/>
              </p:ext>
            </p:extLst>
          </p:nvPr>
        </p:nvGraphicFramePr>
        <p:xfrm>
          <a:off x="611560" y="790698"/>
          <a:ext cx="7920880" cy="4138513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865753"/>
                <a:gridCol w="2012497"/>
                <a:gridCol w="1298629"/>
                <a:gridCol w="1222687"/>
                <a:gridCol w="1260657"/>
                <a:gridCol w="1260657"/>
              </a:tblGrid>
              <a:tr h="547303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en-US" altLang="zh-CN" sz="1100" b="1" u="none" strike="noStrike" dirty="0"/>
                        <a:t>2014</a:t>
                      </a:r>
                      <a:r>
                        <a:rPr lang="zh-CN" altLang="en-US" sz="1100" b="1" u="none" strike="noStrike" dirty="0"/>
                        <a:t>年  都市之</a:t>
                      </a:r>
                      <a:r>
                        <a:rPr lang="zh-CN" altLang="en-US" sz="1100" b="1" u="none" strike="noStrike" dirty="0" smtClean="0"/>
                        <a:t>声</a:t>
                      </a:r>
                      <a:r>
                        <a:rPr lang="en-US" altLang="zh-CN" sz="1100" b="1" u="none" strike="noStrike" dirty="0" smtClean="0"/>
                        <a:t>youRadioFM101.8</a:t>
                      </a:r>
                      <a:r>
                        <a:rPr lang="zh-CN" altLang="en-US" sz="1100" b="1" u="none" strike="noStrike" dirty="0" smtClean="0"/>
                        <a:t>  </a:t>
                      </a:r>
                      <a:r>
                        <a:rPr lang="zh-CN" altLang="en-US" sz="1100" b="1" u="none" strike="noStrike" dirty="0"/>
                        <a:t>常规广告价格表</a:t>
                      </a:r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5133" marR="5133" marT="385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/>
                        <a:t>级别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/>
                        <a:t>时段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10</a:t>
                      </a:r>
                      <a:r>
                        <a:rPr lang="zh-CN" altLang="en-US" sz="1000" b="1" u="none" strike="noStrike" dirty="0"/>
                        <a:t>秒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15</a:t>
                      </a:r>
                      <a:r>
                        <a:rPr lang="zh-CN" altLang="en-US" sz="1000" b="1" u="none" strike="noStrike" dirty="0"/>
                        <a:t>秒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20</a:t>
                      </a:r>
                      <a:r>
                        <a:rPr lang="zh-CN" altLang="en-US" sz="1000" b="1" u="none" strike="noStrike" dirty="0"/>
                        <a:t>秒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30</a:t>
                      </a:r>
                      <a:r>
                        <a:rPr lang="zh-CN" altLang="en-US" sz="1000" b="1" u="none" strike="noStrike" dirty="0"/>
                        <a:t>秒</a:t>
                      </a:r>
                      <a:endParaRPr lang="zh-CN" altLang="en-US" sz="1000" b="1" i="0" u="none" strike="noStrike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/>
                        <a:t>TTA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07:00-08:00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3600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5100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6400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7500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08:00-09:00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17:00-18:00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18:00-19:00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/>
                        <a:t>TA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09:00-10:00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3000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4200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5200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6200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16:00-17:00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19:00-20:00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20:00-21:00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/>
                        <a:t>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11:00-12:00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2500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3400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4200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5200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12:00-13:00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13:00-14:00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21:00-22:00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/>
                        <a:t>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10:00-11:00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2200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3000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3600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4500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14:00-15:00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15:00-16:00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22:00-23:00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/>
                        <a:t>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05:00-06:00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1800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2400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2900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3600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06:00-07:00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1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/>
                        <a:t>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/>
                        <a:t>00:00-01:00</a:t>
                      </a:r>
                      <a:endParaRPr lang="en-US" altLang="zh-CN" sz="1000" b="0" i="0" u="none" strike="noStrike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1000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1200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1800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1" u="none" strike="noStrike" dirty="0"/>
                        <a:t>2200</a:t>
                      </a:r>
                      <a:endParaRPr lang="en-US" altLang="zh-CN" sz="1000" b="1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10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/>
                        <a:t>23:00-24:00</a:t>
                      </a:r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5133" marR="5133" marT="38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2014</a:t>
            </a:r>
            <a:r>
              <a:rPr lang="zh-CN" altLang="en-US" dirty="0" smtClean="0"/>
              <a:t>都市之声常规广告刊例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58484">
            <a:off x="2978136" y="1351627"/>
            <a:ext cx="512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</a:rPr>
              <a:t>都市之声</a:t>
            </a:r>
            <a:r>
              <a:rPr lang="en-US" altLang="zh-CN" sz="3200" b="1" baseline="0" dirty="0" smtClean="0">
                <a:solidFill>
                  <a:schemeClr val="bg1"/>
                </a:solidFill>
              </a:rPr>
              <a:t>FM101.8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832217">
            <a:off x="1080038" y="3110954"/>
            <a:ext cx="5572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 smtClean="0">
                <a:solidFill>
                  <a:schemeClr val="bg1"/>
                </a:solidFill>
              </a:rPr>
              <a:t>期待与您精彩同行</a:t>
            </a:r>
            <a:endParaRPr lang="en-US" altLang="zh-CN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62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xuxj\appdata\roaming\360se6\USERDA~1\Temp\310164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6" name="AutoShape 2" descr="d:\360浏览器\360se6\User Data\Temp\able-5507.jpg?seid=ywjSzs01nta3FgfIBgvFCM0Wmdf8mtj8FhX8FdmWmhWYmde0lZiVmJyGmZO1ntOXnNWWFa==3e4cb6ae142ac65c09b29287a8959535"/>
          <p:cNvSpPr>
            <a:spLocks noChangeAspect="1" noChangeArrowheads="1"/>
          </p:cNvSpPr>
          <p:nvPr/>
        </p:nvSpPr>
        <p:spPr bwMode="auto">
          <a:xfrm>
            <a:off x="155575" y="-130016"/>
            <a:ext cx="304800" cy="274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AutoShape 4" descr="d:\360浏览器\360se6\User Data\Temp\able-5507.jpg?seid=ywjSzs01nta3FgfIBgvFCM0Wmdf8mtj8FhX8FdmWmhWYmde0lZiVmJyGmZO1ntOXnNWWFa==3e4cb6ae142ac65c09b29287a8959535"/>
          <p:cNvSpPr>
            <a:spLocks noChangeAspect="1" noChangeArrowheads="1"/>
          </p:cNvSpPr>
          <p:nvPr/>
        </p:nvSpPr>
        <p:spPr bwMode="auto">
          <a:xfrm>
            <a:off x="307975" y="7144"/>
            <a:ext cx="304800" cy="274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2357436"/>
            <a:ext cx="9144000" cy="2571768"/>
          </a:xfrm>
          <a:prstGeom prst="rect">
            <a:avLst/>
          </a:prstGeom>
          <a:solidFill>
            <a:schemeClr val="accent5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图文框 2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857884" y="642924"/>
            <a:ext cx="2714644" cy="2714644"/>
            <a:chOff x="2643174" y="714362"/>
            <a:chExt cx="1714512" cy="1714512"/>
          </a:xfrm>
        </p:grpSpPr>
        <p:sp>
          <p:nvSpPr>
            <p:cNvPr id="27" name="椭圆 26"/>
            <p:cNvSpPr/>
            <p:nvPr/>
          </p:nvSpPr>
          <p:spPr>
            <a:xfrm>
              <a:off x="2786050" y="857238"/>
              <a:ext cx="1428760" cy="14287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28" name="椭圆 27"/>
            <p:cNvSpPr/>
            <p:nvPr/>
          </p:nvSpPr>
          <p:spPr>
            <a:xfrm>
              <a:off x="2643174" y="714362"/>
              <a:ext cx="1714512" cy="1714512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320" y="1587405"/>
            <a:ext cx="2241773" cy="825683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About</a:t>
            </a:r>
            <a:r>
              <a:rPr lang="en-US" altLang="zh-CN" sz="4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zh-CN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altLang="zh-CN" sz="3600" dirty="0" smtClean="0">
                <a:solidFill>
                  <a:schemeClr val="bg1"/>
                </a:solidFill>
                <a:latin typeface="+mn-lt"/>
              </a:rPr>
            </a:br>
            <a:r>
              <a:rPr lang="zh-CN" altLang="en-US" sz="1800" b="1" dirty="0" smtClean="0">
                <a:solidFill>
                  <a:schemeClr val="bg1"/>
                </a:solidFill>
                <a:latin typeface="+mj-ea"/>
                <a:ea typeface="+mj-ea"/>
              </a:rPr>
              <a:t>都市之声</a:t>
            </a:r>
            <a:r>
              <a:rPr lang="en-US" altLang="zh-CN" sz="1800" dirty="0" smtClean="0">
                <a:solidFill>
                  <a:schemeClr val="bg1"/>
                </a:solidFill>
                <a:latin typeface="+mj-ea"/>
                <a:ea typeface="+mj-ea"/>
              </a:rPr>
              <a:t>FM101.8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1316" y="2500312"/>
            <a:ext cx="8351212" cy="2232000"/>
            <a:chOff x="578506" y="2928940"/>
            <a:chExt cx="8351212" cy="2232000"/>
          </a:xfrm>
        </p:grpSpPr>
        <p:sp>
          <p:nvSpPr>
            <p:cNvPr id="4" name="TextBox 3"/>
            <p:cNvSpPr txBox="1"/>
            <p:nvPr/>
          </p:nvSpPr>
          <p:spPr>
            <a:xfrm>
              <a:off x="1797704" y="2936945"/>
              <a:ext cx="7132014" cy="221599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全称：中央人民广播电台 都市之声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FM101.8</a:t>
              </a:r>
            </a:p>
            <a:p>
              <a:endPara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台号：“生活，听我的”</a:t>
              </a:r>
              <a:endPara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endPara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1600" b="1" dirty="0" smtClean="0">
                  <a:solidFill>
                    <a:schemeClr val="bg1"/>
                  </a:solidFill>
                  <a:latin typeface="+mj-ea"/>
                  <a:ea typeface="+mj-ea"/>
                </a:rPr>
                <a:t>定位于覆盖首都北京的都会生活台</a:t>
              </a:r>
              <a:endPara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endParaRPr lang="en-US" altLang="zh-CN" sz="1600" b="1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我们，专注都市生活，服务首都民众，贴近移动群体</a:t>
              </a:r>
              <a:endParaRPr lang="en-US" altLang="zh-CN" sz="14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我们，锁定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18-50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岁，具有国际视野，追求生活品质，热爱新事物的京城人群</a:t>
              </a:r>
              <a:endParaRPr lang="en-US" altLang="zh-CN" sz="1400" dirty="0" smtClean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为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TA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+mj-ea"/>
                  <a:ea typeface="+mj-ea"/>
                </a:rPr>
                <a:t>们，传播积极向上，娱乐健康的正能量</a:t>
              </a:r>
              <a:endParaRPr lang="en-US" altLang="zh-CN" sz="1400" dirty="0" smtClea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rot="5400000">
              <a:off x="536452" y="4044146"/>
              <a:ext cx="2232000" cy="1588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822" name="Picture 6" descr="c:\users\xuxj\appdata\roaming\360se6\USERDA~1\Temp\%E9%BB~1.PNG"/>
            <p:cNvPicPr>
              <a:picLocks noChangeAspect="1" noChangeArrowheads="1"/>
            </p:cNvPicPr>
            <p:nvPr/>
          </p:nvPicPr>
          <p:blipFill>
            <a:blip r:embed="rId4" cstate="screen">
              <a:lum bright="100000"/>
            </a:blip>
            <a:srcRect/>
            <a:stretch>
              <a:fillRect/>
            </a:stretch>
          </p:blipFill>
          <p:spPr bwMode="auto">
            <a:xfrm>
              <a:off x="578506" y="2928940"/>
              <a:ext cx="928693" cy="92869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6192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>
                <a:latin typeface="+mn-ea"/>
                <a:ea typeface="+mn-ea"/>
              </a:rPr>
              <a:t>我们的</a:t>
            </a:r>
            <a:r>
              <a:rPr lang="zh-CN" altLang="en-US" dirty="0" smtClean="0">
                <a:latin typeface="+mn-ea"/>
                <a:ea typeface="+mn-ea"/>
              </a:rPr>
              <a:t>优势</a:t>
            </a:r>
            <a:r>
              <a:rPr altLang="en-US" dirty="0" smtClean="0"/>
              <a:t>明显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+mn-ea"/>
                <a:ea typeface="+mn-ea"/>
              </a:rPr>
              <a:t>首都每个角落，都能听到我们的声音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我们的板块设计考究，全面贴近听众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纯净的广告环境，来自我们的精益求精</a:t>
            </a:r>
            <a:endParaRPr lang="en-US" altLang="zh-CN" dirty="0" smtClean="0">
              <a:latin typeface="+mn-ea"/>
              <a:ea typeface="+mn-ea"/>
            </a:endParaRPr>
          </a:p>
          <a:p>
            <a:r>
              <a:rPr lang="zh-CN" altLang="en-US" dirty="0" smtClean="0">
                <a:latin typeface="+mn-ea"/>
                <a:ea typeface="+mn-ea"/>
              </a:rPr>
              <a:t>我们的拥有优质的听众</a:t>
            </a:r>
            <a:endParaRPr lang="zh-CN" altLang="en-US" dirty="0">
              <a:latin typeface="+mn-ea"/>
              <a:ea typeface="+mn-ea"/>
            </a:endParaRPr>
          </a:p>
        </p:txBody>
      </p:sp>
      <p:grpSp>
        <p:nvGrpSpPr>
          <p:cNvPr id="2" name="组合 11"/>
          <p:cNvGrpSpPr/>
          <p:nvPr/>
        </p:nvGrpSpPr>
        <p:grpSpPr>
          <a:xfrm>
            <a:off x="1500166" y="1427329"/>
            <a:ext cx="1857388" cy="2215991"/>
            <a:chOff x="1071538" y="1427329"/>
            <a:chExt cx="1857388" cy="2215991"/>
          </a:xfrm>
        </p:grpSpPr>
        <p:sp>
          <p:nvSpPr>
            <p:cNvPr id="6" name="矩形 5"/>
            <p:cNvSpPr/>
            <p:nvPr/>
          </p:nvSpPr>
          <p:spPr>
            <a:xfrm>
              <a:off x="1071538" y="1643056"/>
              <a:ext cx="1857388" cy="178453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93009" y="1427329"/>
              <a:ext cx="121444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chemeClr val="bg1"/>
                  </a:solidFill>
                  <a:latin typeface="Arial Narrow" pitchFamily="34" charset="0"/>
                </a:rPr>
                <a:t>2</a:t>
              </a:r>
              <a:endParaRPr lang="zh-CN" altLang="en-US" sz="13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都市之声频道优势</a:t>
            </a:r>
            <a:endParaRPr lang="zh-CN" altLang="en-US" dirty="0"/>
          </a:p>
        </p:txBody>
      </p:sp>
      <p:grpSp>
        <p:nvGrpSpPr>
          <p:cNvPr id="42" name="组合 41"/>
          <p:cNvGrpSpPr/>
          <p:nvPr/>
        </p:nvGrpSpPr>
        <p:grpSpPr>
          <a:xfrm>
            <a:off x="303580" y="928676"/>
            <a:ext cx="8536840" cy="4071966"/>
            <a:chOff x="142845" y="948056"/>
            <a:chExt cx="8536840" cy="4071966"/>
          </a:xfrm>
        </p:grpSpPr>
        <p:grpSp>
          <p:nvGrpSpPr>
            <p:cNvPr id="73" name="组合 72"/>
            <p:cNvGrpSpPr/>
            <p:nvPr/>
          </p:nvGrpSpPr>
          <p:grpSpPr>
            <a:xfrm>
              <a:off x="3779202" y="4019890"/>
              <a:ext cx="1165582" cy="1000132"/>
              <a:chOff x="3779202" y="3929072"/>
              <a:chExt cx="1165582" cy="1000132"/>
            </a:xfrm>
          </p:grpSpPr>
          <p:grpSp>
            <p:nvGrpSpPr>
              <p:cNvPr id="29" name="组合 18"/>
              <p:cNvGrpSpPr/>
              <p:nvPr/>
            </p:nvGrpSpPr>
            <p:grpSpPr>
              <a:xfrm>
                <a:off x="3944653" y="3929072"/>
                <a:ext cx="1000131" cy="1000132"/>
                <a:chOff x="4572000" y="1643056"/>
                <a:chExt cx="2000264" cy="2000264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4572000" y="1643056"/>
                  <a:ext cx="2000264" cy="2000264"/>
                </a:xfrm>
                <a:prstGeom prst="ellipse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4755358" y="1826414"/>
                  <a:ext cx="1633550" cy="163355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53" name="图片 52" descr="图片1.png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AACD06"/>
                  </a:clrFrom>
                  <a:clrTo>
                    <a:srgbClr val="AACD06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>
              <a:xfrm>
                <a:off x="4085894" y="4064968"/>
                <a:ext cx="714380" cy="714380"/>
              </a:xfrm>
              <a:prstGeom prst="rect">
                <a:avLst/>
              </a:prstGeom>
            </p:spPr>
          </p:pic>
          <p:grpSp>
            <p:nvGrpSpPr>
              <p:cNvPr id="30" name="组合 21"/>
              <p:cNvGrpSpPr/>
              <p:nvPr/>
            </p:nvGrpSpPr>
            <p:grpSpPr>
              <a:xfrm>
                <a:off x="3779202" y="4500576"/>
                <a:ext cx="493144" cy="286653"/>
                <a:chOff x="3415976" y="1006185"/>
                <a:chExt cx="986288" cy="573306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3643306" y="1006185"/>
                  <a:ext cx="500066" cy="50006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415976" y="1037663"/>
                  <a:ext cx="986288" cy="5418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900" dirty="0" smtClean="0">
                      <a:solidFill>
                        <a:schemeClr val="bg1"/>
                      </a:solidFill>
                    </a:rPr>
                    <a:t>04</a:t>
                  </a:r>
                  <a:endParaRPr lang="zh-CN" altLang="en-US" sz="9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4143372" y="3071816"/>
              <a:ext cx="1516170" cy="1428760"/>
              <a:chOff x="4214810" y="3071816"/>
              <a:chExt cx="1285884" cy="1285884"/>
            </a:xfrm>
          </p:grpSpPr>
          <p:grpSp>
            <p:nvGrpSpPr>
              <p:cNvPr id="22" name="组合 18"/>
              <p:cNvGrpSpPr/>
              <p:nvPr/>
            </p:nvGrpSpPr>
            <p:grpSpPr>
              <a:xfrm>
                <a:off x="4214810" y="3071816"/>
                <a:ext cx="1285884" cy="1285884"/>
                <a:chOff x="4572000" y="1643056"/>
                <a:chExt cx="2000264" cy="2000264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572000" y="1643056"/>
                  <a:ext cx="2000264" cy="20002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4755357" y="1826413"/>
                  <a:ext cx="1633550" cy="163355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pic>
            <p:nvPicPr>
              <p:cNvPr id="60" name="图片 59" descr="图片1.png"/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AACD06"/>
                  </a:clrFrom>
                  <a:clrTo>
                    <a:srgbClr val="AACD06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>
              <a:xfrm>
                <a:off x="4412562" y="3268032"/>
                <a:ext cx="948114" cy="898214"/>
              </a:xfrm>
              <a:prstGeom prst="rect">
                <a:avLst/>
              </a:prstGeom>
            </p:spPr>
          </p:pic>
          <p:grpSp>
            <p:nvGrpSpPr>
              <p:cNvPr id="23" name="组合 21"/>
              <p:cNvGrpSpPr/>
              <p:nvPr/>
            </p:nvGrpSpPr>
            <p:grpSpPr>
              <a:xfrm>
                <a:off x="4994708" y="3107443"/>
                <a:ext cx="443938" cy="334127"/>
                <a:chOff x="3550699" y="1006185"/>
                <a:chExt cx="690570" cy="519753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3643306" y="1006185"/>
                  <a:ext cx="500066" cy="50006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550699" y="1047174"/>
                  <a:ext cx="690570" cy="478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>
                      <a:solidFill>
                        <a:schemeClr val="bg1"/>
                      </a:solidFill>
                    </a:rPr>
                    <a:t>03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5" name="矩形 34"/>
            <p:cNvSpPr/>
            <p:nvPr/>
          </p:nvSpPr>
          <p:spPr>
            <a:xfrm>
              <a:off x="5715007" y="1402943"/>
              <a:ext cx="2964678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uLnTx/>
                  <a:uFillTx/>
                  <a:latin typeface="+mn-ea"/>
                  <a:cs typeface="+mn-cs"/>
                </a:rPr>
                <a:t>国字号品牌电台权威发布</a:t>
              </a:r>
              <a:endPara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ea"/>
                <a:cs typeface="+mn-cs"/>
              </a:endParaRPr>
            </a:p>
            <a:p>
              <a:pPr marR="0" lvl="0" indent="0" fontAlgn="auto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dirty="0" smtClean="0">
                  <a:latin typeface="+mn-ea"/>
                </a:rPr>
                <a:t>我们是央广旗下聚焦北京本地的生活资讯类平台，支撑品牌高度，品牌投放公信力强</a:t>
              </a:r>
              <a:endParaRPr lang="en-US" altLang="zh-CN" sz="1100" dirty="0" smtClean="0"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42845" y="2532750"/>
              <a:ext cx="2714644" cy="10002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>
                <a:spcAft>
                  <a:spcPts val="1200"/>
                </a:spcAft>
                <a:defRPr/>
              </a:pP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节目板块精心制作全面贴心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endParaRPr>
            </a:p>
            <a:p>
              <a:pPr algn="r">
                <a:defRPr/>
              </a:pPr>
              <a:r>
                <a:rPr lang="zh-CN" altLang="en-US" sz="1100" dirty="0" smtClean="0">
                  <a:latin typeface="+mn-ea"/>
                </a:rPr>
                <a:t>我们用最专业的角度打造节目板块，内容精炼，贴合听众，完整主题连贯呈现，听众轻松聆听，做到真正回归生活陪伴本质</a:t>
              </a:r>
              <a:endParaRPr lang="en-US" altLang="zh-CN" sz="1100" dirty="0" smtClean="0">
                <a:latin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15008" y="3110146"/>
              <a:ext cx="2928958" cy="109260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精准锁定京城时尚消费人群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endParaRPr>
            </a:p>
            <a:p>
              <a:pPr>
                <a:defRPr/>
              </a:pP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endParaRPr>
            </a:p>
            <a:p>
              <a:pPr>
                <a:defRPr/>
              </a:pPr>
              <a:r>
                <a:rPr lang="zh-CN" altLang="en-US" sz="1100" dirty="0" smtClean="0">
                  <a:latin typeface="+mn-ea"/>
                </a:rPr>
                <a:t>我们以优质动听的节目，吸引</a:t>
              </a:r>
              <a:r>
                <a:rPr lang="zh-CN" altLang="zh-CN" sz="1100" dirty="0" smtClean="0">
                  <a:latin typeface="+mn-ea"/>
                  <a:sym typeface="Heiti SC Light" charset="0"/>
                </a:rPr>
                <a:t>18</a:t>
              </a:r>
              <a:r>
                <a:rPr lang="zh-CN" altLang="en-US" sz="1100" dirty="0" smtClean="0">
                  <a:latin typeface="+mn-ea"/>
                  <a:sym typeface="Heiti SC Light" charset="0"/>
                </a:rPr>
                <a:t>岁－</a:t>
              </a:r>
              <a:r>
                <a:rPr lang="zh-CN" altLang="zh-CN" sz="1100" dirty="0" smtClean="0">
                  <a:latin typeface="+mn-ea"/>
                  <a:sym typeface="Heiti SC Light" charset="0"/>
                </a:rPr>
                <a:t>5</a:t>
              </a:r>
              <a:r>
                <a:rPr lang="en-US" altLang="zh-CN" sz="1100" dirty="0" smtClean="0">
                  <a:latin typeface="+mn-ea"/>
                  <a:sym typeface="Heiti SC Light" charset="0"/>
                </a:rPr>
                <a:t>0</a:t>
              </a:r>
              <a:r>
                <a:rPr lang="zh-CN" altLang="en-US" sz="1100" dirty="0" smtClean="0">
                  <a:latin typeface="+mn-ea"/>
                  <a:sym typeface="Heiti SC Light" charset="0"/>
                </a:rPr>
                <a:t>岁的忠实听众，他们追求高品质生活，有着敏锐的时尚触觉，同时具有强烈的消费意愿</a:t>
              </a:r>
              <a:endParaRPr lang="en-US" altLang="zh-CN" sz="1100" dirty="0" smtClean="0">
                <a:latin typeface="+mn-ea"/>
                <a:sym typeface="Heiti SC Light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64315" y="3974711"/>
              <a:ext cx="3357953" cy="100027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</a:rPr>
                <a:t>广告价格的超高性价比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</a:endParaRPr>
            </a:p>
            <a:p>
              <a:pPr marR="0" lvl="0" indent="0" algn="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100" dirty="0" smtClean="0">
                  <a:latin typeface="+mn-ea"/>
                </a:rPr>
                <a:t>我们坚持广告是节目的一部分，致力于为客户提供最优质的投放体验。听众覆盖面达，忠实度高，增加客户广告投放关注率，让客户每分钱都有的放矢</a:t>
              </a:r>
              <a:endParaRPr lang="en-US" altLang="zh-CN" sz="1100" dirty="0" smtClean="0">
                <a:latin typeface="+mn-ea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857488" y="2376816"/>
              <a:ext cx="1785950" cy="1571636"/>
              <a:chOff x="3071802" y="2285998"/>
              <a:chExt cx="1785950" cy="1571636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3071802" y="2285998"/>
                <a:ext cx="1785950" cy="1571636"/>
                <a:chOff x="3071802" y="2285998"/>
                <a:chExt cx="1785950" cy="1571636"/>
              </a:xfrm>
            </p:grpSpPr>
            <p:grpSp>
              <p:nvGrpSpPr>
                <p:cNvPr id="15" name="组合 18"/>
                <p:cNvGrpSpPr/>
                <p:nvPr/>
              </p:nvGrpSpPr>
              <p:grpSpPr>
                <a:xfrm>
                  <a:off x="3286116" y="2285998"/>
                  <a:ext cx="1571636" cy="1571636"/>
                  <a:chOff x="4572000" y="1643056"/>
                  <a:chExt cx="2000264" cy="2000264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4572000" y="1643056"/>
                    <a:ext cx="2000264" cy="20002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4755357" y="1826413"/>
                    <a:ext cx="1633550" cy="163355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6" name="组合 21"/>
                <p:cNvGrpSpPr/>
                <p:nvPr/>
              </p:nvGrpSpPr>
              <p:grpSpPr>
                <a:xfrm>
                  <a:off x="3071802" y="2607470"/>
                  <a:ext cx="535786" cy="392909"/>
                  <a:chOff x="3552382" y="1006185"/>
                  <a:chExt cx="681909" cy="500066"/>
                </a:xfrm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3643306" y="1006185"/>
                    <a:ext cx="500066" cy="500066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552382" y="1056161"/>
                    <a:ext cx="68190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dirty="0" smtClean="0">
                        <a:solidFill>
                          <a:schemeClr val="bg1"/>
                        </a:solidFill>
                      </a:rPr>
                      <a:t>02</a:t>
                    </a:r>
                    <a:endParaRPr lang="zh-CN" altLang="en-US" sz="16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pic>
            <p:nvPicPr>
              <p:cNvPr id="64" name="图片 63" descr="图片1.png"/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AACD06"/>
                  </a:clrFrom>
                  <a:clrTo>
                    <a:srgbClr val="AACD06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>
              <a:xfrm>
                <a:off x="3500430" y="2500312"/>
                <a:ext cx="1143008" cy="1143008"/>
              </a:xfrm>
              <a:prstGeom prst="rect">
                <a:avLst/>
              </a:prstGeom>
            </p:spPr>
          </p:pic>
        </p:grpSp>
        <p:grpSp>
          <p:nvGrpSpPr>
            <p:cNvPr id="71" name="组合 70"/>
            <p:cNvGrpSpPr/>
            <p:nvPr/>
          </p:nvGrpSpPr>
          <p:grpSpPr>
            <a:xfrm>
              <a:off x="3571868" y="948056"/>
              <a:ext cx="2000264" cy="2000264"/>
              <a:chOff x="3571868" y="857238"/>
              <a:chExt cx="2000264" cy="2000264"/>
            </a:xfrm>
          </p:grpSpPr>
          <p:grpSp>
            <p:nvGrpSpPr>
              <p:cNvPr id="8" name="组合 18"/>
              <p:cNvGrpSpPr/>
              <p:nvPr/>
            </p:nvGrpSpPr>
            <p:grpSpPr>
              <a:xfrm>
                <a:off x="3571868" y="857238"/>
                <a:ext cx="2000264" cy="2000264"/>
                <a:chOff x="4572000" y="1643056"/>
                <a:chExt cx="2000264" cy="2000264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4572000" y="1643056"/>
                  <a:ext cx="2000264" cy="20002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4755357" y="1826413"/>
                  <a:ext cx="1633550" cy="163355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68" name="图片 67" descr="图片1.png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AACD06"/>
                  </a:clrFrom>
                  <a:clrTo>
                    <a:srgbClr val="AACD06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>
              <a:xfrm>
                <a:off x="3786182" y="1150134"/>
                <a:ext cx="1571636" cy="1493054"/>
              </a:xfrm>
              <a:prstGeom prst="rect">
                <a:avLst/>
              </a:prstGeom>
            </p:spPr>
          </p:pic>
          <p:grpSp>
            <p:nvGrpSpPr>
              <p:cNvPr id="9" name="组合 21"/>
              <p:cNvGrpSpPr/>
              <p:nvPr/>
            </p:nvGrpSpPr>
            <p:grpSpPr>
              <a:xfrm>
                <a:off x="3643306" y="1006185"/>
                <a:ext cx="500066" cy="500066"/>
                <a:chOff x="3643306" y="1006185"/>
                <a:chExt cx="500066" cy="500066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643306" y="1006185"/>
                  <a:ext cx="500066" cy="500066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643306" y="1056163"/>
                  <a:ext cx="5000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solidFill>
                        <a:schemeClr val="bg1"/>
                      </a:solidFill>
                    </a:rPr>
                    <a:t>01</a:t>
                  </a:r>
                  <a:endParaRPr lang="zh-CN" altLang="en-US" sz="2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我们用数据说话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收听成长率第一，频率潜力无限</a:t>
            </a:r>
            <a:endParaRPr lang="en-US" altLang="zh-CN" smtClean="0"/>
          </a:p>
          <a:p>
            <a:r>
              <a:rPr lang="zh-CN" altLang="en-US" smtClean="0"/>
              <a:t>忠诚度表现抢眼，节目内容具有绝对吸引力</a:t>
            </a:r>
            <a:endParaRPr lang="en-US" altLang="zh-CN" smtClean="0"/>
          </a:p>
          <a:p>
            <a:r>
              <a:rPr lang="zh-CN" altLang="en-US" smtClean="0"/>
              <a:t>收听高峰遍布全天，满足各类听众个性需求</a:t>
            </a:r>
            <a:endParaRPr lang="en-US" altLang="zh-CN" smtClean="0"/>
          </a:p>
          <a:p>
            <a:r>
              <a:rPr lang="zh-CN" altLang="en-US" smtClean="0"/>
              <a:t>听众接受度极高，稳定的收听族群逐渐形成</a:t>
            </a:r>
            <a:endParaRPr lang="en-US" altLang="zh-CN" smtClean="0"/>
          </a:p>
          <a:p>
            <a:r>
              <a:rPr lang="zh-CN" altLang="en-US" smtClean="0"/>
              <a:t>都市之声已经成为听众最喜爱的广播媒体之一</a:t>
            </a:r>
            <a:endParaRPr lang="en-US" altLang="zh-CN" smtClean="0"/>
          </a:p>
          <a:p>
            <a:endParaRPr lang="zh-CN" altLang="en-US" dirty="0" smtClean="0"/>
          </a:p>
        </p:txBody>
      </p:sp>
      <p:grpSp>
        <p:nvGrpSpPr>
          <p:cNvPr id="6" name="组合 11"/>
          <p:cNvGrpSpPr/>
          <p:nvPr/>
        </p:nvGrpSpPr>
        <p:grpSpPr>
          <a:xfrm>
            <a:off x="1500166" y="1427329"/>
            <a:ext cx="1857388" cy="2215991"/>
            <a:chOff x="1071538" y="1427329"/>
            <a:chExt cx="1857388" cy="2215991"/>
          </a:xfrm>
        </p:grpSpPr>
        <p:sp>
          <p:nvSpPr>
            <p:cNvPr id="7" name="矩形 6"/>
            <p:cNvSpPr/>
            <p:nvPr/>
          </p:nvSpPr>
          <p:spPr>
            <a:xfrm>
              <a:off x="1071538" y="1643056"/>
              <a:ext cx="1857388" cy="1784536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3009" y="1427329"/>
              <a:ext cx="121444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chemeClr val="bg1"/>
                  </a:solidFill>
                  <a:latin typeface="Arial Narrow" pitchFamily="34" charset="0"/>
                </a:rPr>
                <a:t>3</a:t>
              </a:r>
              <a:endParaRPr lang="zh-CN" altLang="en-US" sz="138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smtClean="0"/>
              <a:t>都市之声成绩单</a:t>
            </a:r>
            <a:endParaRPr lang="zh-CN" altLang="en-US" dirty="0"/>
          </a:p>
        </p:txBody>
      </p:sp>
      <p:grpSp>
        <p:nvGrpSpPr>
          <p:cNvPr id="29" name="组合 28"/>
          <p:cNvGrpSpPr/>
          <p:nvPr/>
        </p:nvGrpSpPr>
        <p:grpSpPr>
          <a:xfrm>
            <a:off x="714348" y="928676"/>
            <a:ext cx="8510690" cy="4214824"/>
            <a:chOff x="990532" y="928676"/>
            <a:chExt cx="8510690" cy="4214824"/>
          </a:xfrm>
        </p:grpSpPr>
        <p:cxnSp>
          <p:nvCxnSpPr>
            <p:cNvPr id="57" name="直接连接符 56"/>
            <p:cNvCxnSpPr/>
            <p:nvPr/>
          </p:nvCxnSpPr>
          <p:spPr>
            <a:xfrm rot="16200000" flipH="1">
              <a:off x="495259" y="1495387"/>
              <a:ext cx="4214824" cy="308140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990532" y="1203598"/>
              <a:ext cx="1224015" cy="1094980"/>
              <a:chOff x="990532" y="1203598"/>
              <a:chExt cx="1224015" cy="109498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055050" y="1203598"/>
                <a:ext cx="1094978" cy="109498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131224" y="1279773"/>
                <a:ext cx="942630" cy="94263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标题 1"/>
              <p:cNvSpPr txBox="1">
                <a:spLocks/>
              </p:cNvSpPr>
              <p:nvPr/>
            </p:nvSpPr>
            <p:spPr>
              <a:xfrm>
                <a:off x="990532" y="1274795"/>
                <a:ext cx="1224015" cy="95258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0500" dirty="0" smtClean="0">
                    <a:solidFill>
                      <a:schemeClr val="bg1"/>
                    </a:solidFill>
                    <a:latin typeface="Arial Narrow" pitchFamily="34" charset="0"/>
                  </a:rPr>
                  <a:t>1</a:t>
                </a:r>
                <a:endParaRPr lang="zh-CN" altLang="en-US" sz="105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924010" y="2423459"/>
              <a:ext cx="1224014" cy="1094979"/>
              <a:chOff x="1924011" y="2423459"/>
              <a:chExt cx="1224014" cy="109497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988530" y="2423459"/>
                <a:ext cx="1094977" cy="109497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064704" y="2499633"/>
                <a:ext cx="942629" cy="9426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标题 1"/>
              <p:cNvSpPr txBox="1">
                <a:spLocks/>
              </p:cNvSpPr>
              <p:nvPr/>
            </p:nvSpPr>
            <p:spPr>
              <a:xfrm>
                <a:off x="1924011" y="2494656"/>
                <a:ext cx="1224014" cy="9525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0500" dirty="0" smtClean="0">
                    <a:solidFill>
                      <a:schemeClr val="bg1"/>
                    </a:solidFill>
                    <a:latin typeface="Arial Narrow" pitchFamily="34" charset="0"/>
                  </a:rPr>
                  <a:t>5</a:t>
                </a:r>
                <a:endParaRPr lang="zh-CN" altLang="en-US" sz="105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857488" y="3643320"/>
              <a:ext cx="1224014" cy="1094979"/>
              <a:chOff x="2857488" y="3643320"/>
              <a:chExt cx="1224014" cy="109497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22007" y="3643320"/>
                <a:ext cx="1094977" cy="109497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2998181" y="3719494"/>
                <a:ext cx="942629" cy="94263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标题 1"/>
              <p:cNvSpPr txBox="1">
                <a:spLocks/>
              </p:cNvSpPr>
              <p:nvPr/>
            </p:nvSpPr>
            <p:spPr>
              <a:xfrm>
                <a:off x="2857488" y="3714517"/>
                <a:ext cx="1224014" cy="9525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0500" dirty="0" smtClean="0">
                    <a:solidFill>
                      <a:schemeClr val="bg1"/>
                    </a:solidFill>
                    <a:latin typeface="Arial Narrow" pitchFamily="34" charset="0"/>
                  </a:rPr>
                  <a:t>4</a:t>
                </a:r>
                <a:endParaRPr lang="zh-CN" altLang="en-US" sz="105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561156" y="1203598"/>
              <a:ext cx="5688070" cy="749119"/>
            </a:xfrm>
            <a:prstGeom prst="rect">
              <a:avLst/>
            </a:prstGeom>
            <a:noFill/>
          </p:spPr>
          <p:txBody>
            <a:bodyPr wrap="square" lIns="71314" tIns="35657" rIns="71314" bIns="35657" rtlCol="0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收听成长率第一！</a:t>
              </a:r>
              <a:endParaRPr lang="en-US" altLang="zh-CN" sz="1600" dirty="0" smtClean="0"/>
            </a:p>
            <a:p>
              <a:r>
                <a:rPr lang="zh-CN" altLang="en-US" sz="1600" dirty="0" smtClean="0"/>
                <a:t>全新出发后，收听率暴增</a:t>
              </a:r>
              <a:r>
                <a:rPr lang="en-US" altLang="zh-CN" sz="1600" dirty="0" smtClean="0"/>
                <a:t>20%</a:t>
              </a:r>
              <a:r>
                <a:rPr lang="zh-CN" altLang="en-US" sz="1600" dirty="0" smtClean="0"/>
                <a:t>，北京地区频率收听成长率第一</a:t>
              </a:r>
              <a:endParaRPr lang="en-US" altLang="zh-CN" sz="1600" dirty="0" smtClean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489850" y="2423459"/>
              <a:ext cx="5390767" cy="749119"/>
            </a:xfrm>
            <a:prstGeom prst="rect">
              <a:avLst/>
            </a:prstGeom>
            <a:noFill/>
          </p:spPr>
          <p:txBody>
            <a:bodyPr wrap="square" lIns="71314" tIns="35657" rIns="71314" bIns="35657" rtlCol="0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北京地区排名第五！</a:t>
              </a:r>
              <a:endParaRPr lang="en-US" altLang="zh-CN" sz="2800" b="1" dirty="0" smtClean="0">
                <a:solidFill>
                  <a:schemeClr val="accent2"/>
                </a:solidFill>
              </a:endParaRPr>
            </a:p>
            <a:p>
              <a:r>
                <a:rPr lang="zh-CN" altLang="en-US" sz="1600" dirty="0" smtClean="0"/>
                <a:t>收听排名大幅飙升，从原</a:t>
              </a:r>
              <a:r>
                <a:rPr lang="en-US" altLang="zh-CN" sz="1600" dirty="0" smtClean="0"/>
                <a:t>16</a:t>
              </a:r>
              <a:r>
                <a:rPr lang="zh-CN" altLang="en-US" sz="1600" dirty="0" smtClean="0"/>
                <a:t>名、</a:t>
              </a:r>
              <a:r>
                <a:rPr lang="en-US" altLang="zh-CN" sz="1600" dirty="0" smtClean="0"/>
                <a:t>9</a:t>
              </a:r>
              <a:r>
                <a:rPr lang="zh-CN" altLang="en-US" sz="1600" dirty="0" smtClean="0"/>
                <a:t>名、</a:t>
              </a:r>
              <a:r>
                <a:rPr lang="en-US" altLang="zh-CN" sz="1600" dirty="0" smtClean="0"/>
                <a:t>7</a:t>
              </a:r>
              <a:r>
                <a:rPr lang="zh-CN" altLang="en-US" sz="1600" dirty="0" smtClean="0"/>
                <a:t>名，升至第</a:t>
              </a:r>
              <a:r>
                <a:rPr lang="en-US" altLang="zh-CN" sz="1600" dirty="0" smtClean="0"/>
                <a:t>5</a:t>
              </a:r>
              <a:r>
                <a:rPr lang="zh-CN" altLang="en-US" sz="1600" dirty="0" smtClean="0"/>
                <a:t>名</a:t>
              </a:r>
              <a:endParaRPr lang="en-US" altLang="zh-CN" sz="1600" dirty="0" smtClean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418544" y="3643320"/>
              <a:ext cx="5082678" cy="76944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2"/>
                  </a:solidFill>
                </a:rPr>
                <a:t>名次四连跳！</a:t>
              </a:r>
              <a:endParaRPr lang="en-US" altLang="zh-CN" sz="1600" dirty="0" smtClean="0"/>
            </a:p>
            <a:p>
              <a:r>
                <a:rPr lang="zh-CN" altLang="en-US" sz="1600" dirty="0" smtClean="0"/>
                <a:t>增长势头迅猛，一季时间实现名次四连跳</a:t>
              </a:r>
              <a:endParaRPr lang="en-US" altLang="zh-CN" sz="1600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标注 19"/>
          <p:cNvSpPr/>
          <p:nvPr/>
        </p:nvSpPr>
        <p:spPr>
          <a:xfrm>
            <a:off x="5105126" y="1060804"/>
            <a:ext cx="3643338" cy="1928826"/>
          </a:xfrm>
          <a:prstGeom prst="wedgeRectCallout">
            <a:avLst>
              <a:gd name="adj1" fmla="val -67005"/>
              <a:gd name="adj2" fmla="val 334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3863537"/>
              </p:ext>
            </p:extLst>
          </p:nvPr>
        </p:nvGraphicFramePr>
        <p:xfrm>
          <a:off x="5216795" y="1125217"/>
          <a:ext cx="3420000" cy="1800001"/>
        </p:xfrm>
        <a:graphic>
          <a:graphicData uri="http://schemas.openxmlformats.org/drawingml/2006/table">
            <a:tbl>
              <a:tblPr/>
              <a:tblGrid>
                <a:gridCol w="249507"/>
                <a:gridCol w="1705002"/>
                <a:gridCol w="488497"/>
                <a:gridCol w="488497"/>
                <a:gridCol w="488497"/>
              </a:tblGrid>
              <a:tr h="224638"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月北京地区同类频率收听成长率排名</a:t>
                      </a:r>
                      <a:endParaRPr lang="en-US" altLang="zh-CN" sz="1050" b="1" i="0" u="none" strike="noStrik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4" marR="9524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altLang="zh-CN" sz="1800" b="0" i="0" u="none" strike="noStrike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L="9524" marR="9524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3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排名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频率名称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2014.04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zh-CN" altLang="en-US" sz="6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收听率（</a:t>
                      </a:r>
                      <a:r>
                        <a:rPr lang="en-US" altLang="zh-CN" sz="6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6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1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2013.12</a:t>
                      </a:r>
                    </a:p>
                    <a:p>
                      <a:pPr algn="ctr" fontAlgn="ctr"/>
                      <a:r>
                        <a:rPr lang="zh-CN" altLang="en-US" sz="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收听率</a:t>
                      </a:r>
                      <a:r>
                        <a:rPr lang="zh-CN" altLang="en-US" sz="600" b="1" i="0" u="none" strike="noStrike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（</a:t>
                      </a:r>
                      <a:r>
                        <a:rPr lang="en-US" altLang="zh-CN" sz="600" b="1" i="0" u="none" strike="noStrike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%</a:t>
                      </a:r>
                      <a:r>
                        <a:rPr lang="zh-CN" altLang="en-US" sz="600" b="1" i="0" u="none" strike="noStrike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）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成长率</a:t>
                      </a:r>
                      <a:endParaRPr lang="en-US" altLang="zh-CN" sz="600" b="1" i="0" u="none" strike="noStrike" dirty="0" smtClean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  <a:p>
                      <a:pPr algn="ctr" fontAlgn="ctr"/>
                      <a:r>
                        <a:rPr lang="zh-CN" altLang="en-US" sz="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（环比增幅）</a:t>
                      </a:r>
                      <a:endParaRPr lang="zh-CN" altLang="en-US" sz="600" b="1" i="0" u="none" strike="noStrike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82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中央人民广播电台</a:t>
                      </a:r>
                      <a:endParaRPr lang="en-US" altLang="zh-CN" sz="105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zh-CN" alt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第四套节目都市之</a:t>
                      </a:r>
                      <a:r>
                        <a:rPr lang="zh-CN" altLang="en-US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声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0.168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20.86%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23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北京人民广播电台文艺</a:t>
                      </a:r>
                      <a:r>
                        <a:rPr lang="zh-CN" altLang="en-US" sz="700" b="1" i="0" u="none" strike="noStrik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广播</a:t>
                      </a:r>
                      <a:endParaRPr lang="en-US" altLang="zh-CN" sz="7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0.756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0.645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17.21%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4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4" marR="7144" marT="7143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北京人民广播电台交通</a:t>
                      </a:r>
                      <a:r>
                        <a:rPr lang="zh-CN" altLang="en-US" sz="700" b="1" i="0" u="none" strike="noStrik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广播</a:t>
                      </a:r>
                      <a:endParaRPr lang="en-US" altLang="zh-CN" sz="7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2.334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11.14%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45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en-US" sz="700" b="1" i="0" u="none" strike="noStrike" kern="12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700" b="1" i="0" u="none" strike="noStrike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北京人民广播电台新闻广播</a:t>
                      </a:r>
                      <a:endParaRPr lang="en-US" altLang="en-US" sz="700" b="1" i="0" u="none" strike="noStrike" kern="12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0.261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0.284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8.81%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9363">
                <a:tc gridSpan="5"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数据来源：</a:t>
                      </a:r>
                      <a:r>
                        <a:rPr lang="en-US" altLang="zh-CN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CSM 2014</a:t>
                      </a:r>
                      <a:r>
                        <a:rPr lang="zh-CN" altLang="en-US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年</a:t>
                      </a:r>
                      <a:r>
                        <a:rPr lang="en-US" altLang="zh-CN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4</a:t>
                      </a:r>
                      <a:r>
                        <a:rPr lang="zh-CN" altLang="en-US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zh-CN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1-30</a:t>
                      </a:r>
                      <a:r>
                        <a:rPr lang="zh-CN" altLang="en-US" sz="5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日 </a:t>
                      </a:r>
                    </a:p>
                  </a:txBody>
                  <a:tcPr marL="7144" marR="7144" marT="71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zh-CN" altLang="en-US" sz="9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zh-CN" altLang="en-US" sz="900" b="0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9524" marR="9524" marT="952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247342" y="1060805"/>
            <a:ext cx="4647992" cy="3831452"/>
            <a:chOff x="142844" y="940916"/>
            <a:chExt cx="4647992" cy="3831452"/>
          </a:xfrm>
        </p:grpSpPr>
        <p:pic>
          <p:nvPicPr>
            <p:cNvPr id="14" name="图片 13" descr="7046948_163215716116_2.jpg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3000" contrast="40000"/>
            </a:blip>
            <a:srcRect/>
            <a:stretch>
              <a:fillRect/>
            </a:stretch>
          </p:blipFill>
          <p:spPr>
            <a:xfrm>
              <a:off x="546160" y="1460648"/>
              <a:ext cx="3841202" cy="3084975"/>
            </a:xfrm>
            <a:prstGeom prst="rect">
              <a:avLst/>
            </a:prstGeom>
          </p:spPr>
        </p:pic>
        <p:grpSp>
          <p:nvGrpSpPr>
            <p:cNvPr id="2" name="组合 20"/>
            <p:cNvGrpSpPr/>
            <p:nvPr/>
          </p:nvGrpSpPr>
          <p:grpSpPr>
            <a:xfrm>
              <a:off x="1714480" y="940916"/>
              <a:ext cx="3076356" cy="846152"/>
              <a:chOff x="2267157" y="1292150"/>
              <a:chExt cx="4101806" cy="11282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696102" y="1292150"/>
                <a:ext cx="2672861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100" b="1" dirty="0"/>
                  <a:t>2012</a:t>
                </a:r>
                <a:r>
                  <a:rPr lang="zh-CN" altLang="en-US" sz="1100" b="1" dirty="0"/>
                  <a:t>年</a:t>
                </a:r>
                <a:r>
                  <a:rPr lang="en-US" altLang="zh-CN" sz="1100" b="1" dirty="0"/>
                  <a:t>4</a:t>
                </a:r>
                <a:r>
                  <a:rPr lang="zh-CN" altLang="en-US" sz="1100" b="1" dirty="0"/>
                  <a:t>月</a:t>
                </a:r>
                <a:r>
                  <a:rPr lang="en-US" altLang="zh-CN" sz="1100" b="1" dirty="0"/>
                  <a:t>1</a:t>
                </a:r>
                <a:r>
                  <a:rPr lang="zh-CN" altLang="en-US" sz="1100" b="1" dirty="0"/>
                  <a:t>日</a:t>
                </a:r>
                <a:r>
                  <a:rPr lang="en-US" altLang="zh-CN" sz="1100" b="1" dirty="0"/>
                  <a:t>-30</a:t>
                </a:r>
                <a:r>
                  <a:rPr lang="zh-CN" altLang="en-US" sz="1100" b="1" dirty="0"/>
                  <a:t>日</a:t>
                </a:r>
                <a:endParaRPr lang="en-US" altLang="zh-CN" sz="1100" b="1" dirty="0"/>
              </a:p>
            </p:txBody>
          </p:sp>
          <p:pic>
            <p:nvPicPr>
              <p:cNvPr id="17" name="图片 5" descr="都市之声 LOGO.png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 bwMode="auto">
              <a:xfrm>
                <a:off x="4078620" y="1570119"/>
                <a:ext cx="2290343" cy="453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267157" y="1968946"/>
                <a:ext cx="4101806" cy="45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FF0000"/>
                    </a:solidFill>
                  </a:rPr>
                  <a:t>第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5</a:t>
                </a:r>
                <a:r>
                  <a:rPr lang="zh-CN" altLang="en-US" sz="1600" b="1" dirty="0">
                    <a:solidFill>
                      <a:srgbClr val="FF0000"/>
                    </a:solidFill>
                  </a:rPr>
                  <a:t>名 收听成长率第一</a:t>
                </a:r>
                <a:endParaRPr lang="en-US" altLang="zh-CN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" name="组合 21"/>
            <p:cNvGrpSpPr/>
            <p:nvPr/>
          </p:nvGrpSpPr>
          <p:grpSpPr>
            <a:xfrm>
              <a:off x="142844" y="4190339"/>
              <a:ext cx="1791349" cy="582029"/>
              <a:chOff x="3211448" y="1407051"/>
              <a:chExt cx="2672864" cy="86843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211448" y="1407051"/>
                <a:ext cx="2672864" cy="32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2013</a:t>
                </a: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年</a:t>
                </a:r>
                <a:r>
                  <a:rPr lang="en-US" altLang="zh-CN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12</a:t>
                </a: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月</a:t>
                </a:r>
                <a:r>
                  <a:rPr lang="en-US" altLang="zh-CN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-2014</a:t>
                </a: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年</a:t>
                </a:r>
                <a:r>
                  <a:rPr lang="en-US" altLang="zh-CN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</a:t>
                </a:r>
                <a:r>
                  <a:rPr lang="zh-CN" altLang="en-US" sz="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月</a:t>
                </a:r>
                <a:endParaRPr lang="en-US" altLang="zh-CN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11448" y="1632568"/>
                <a:ext cx="2672864" cy="642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都市之声</a:t>
                </a:r>
                <a:endParaRPr lang="en-US" altLang="zh-CN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zh-CN" altLang="en-U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第</a:t>
                </a:r>
                <a:r>
                  <a:rPr lang="en-US" altLang="zh-CN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  <a:r>
                  <a:rPr lang="zh-CN" altLang="en-US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名 收听率</a:t>
                </a:r>
                <a:r>
                  <a:rPr lang="en-US" altLang="zh-CN" sz="105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0.139%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 rot="20080906">
              <a:off x="282680" y="2124542"/>
              <a:ext cx="2526138" cy="1221381"/>
            </a:xfrm>
            <a:prstGeom prst="rect">
              <a:avLst/>
            </a:prstGeom>
          </p:spPr>
          <p:txBody>
            <a:bodyPr wrap="none" lIns="71314" tIns="35657" rIns="71314" bIns="35657">
              <a:prstTxWarp prst="textCurveUp">
                <a:avLst/>
              </a:prstTxWarp>
              <a:spAutoFit/>
            </a:bodyPr>
            <a:lstStyle/>
            <a:p>
              <a:pPr algn="ctr"/>
              <a:r>
                <a:rPr lang="zh-CN" altLang="en-US" sz="800" b="1" dirty="0">
                  <a:solidFill>
                    <a:srgbClr val="FF9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成长最快！潜力巨大！</a:t>
              </a:r>
              <a:endParaRPr lang="en-US" altLang="zh-CN" sz="800" b="1" dirty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sz="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收听率持续攀升中！</a:t>
              </a: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都市之声排名上升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CN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个名次</a:t>
            </a:r>
            <a:r>
              <a:rPr lang="zh-CN" altLang="en-US" dirty="0" smtClean="0"/>
              <a:t>，收听率环比</a:t>
            </a:r>
            <a:r>
              <a:rPr lang="en-US" altLang="zh-CN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增长20%！</a:t>
            </a:r>
          </a:p>
        </p:txBody>
      </p:sp>
      <p:sp>
        <p:nvSpPr>
          <p:cNvPr id="21" name="矩形标注 20"/>
          <p:cNvSpPr/>
          <p:nvPr/>
        </p:nvSpPr>
        <p:spPr>
          <a:xfrm flipV="1">
            <a:off x="5105126" y="3019188"/>
            <a:ext cx="3643338" cy="1928826"/>
          </a:xfrm>
          <a:prstGeom prst="wedgeRectCallout">
            <a:avLst>
              <a:gd name="adj1" fmla="val -67005"/>
              <a:gd name="adj2" fmla="val 334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9289334"/>
              </p:ext>
            </p:extLst>
          </p:nvPr>
        </p:nvGraphicFramePr>
        <p:xfrm>
          <a:off x="5216795" y="3049235"/>
          <a:ext cx="3420000" cy="1868733"/>
        </p:xfrm>
        <a:graphic>
          <a:graphicData uri="http://schemas.openxmlformats.org/drawingml/2006/table">
            <a:tbl>
              <a:tblPr/>
              <a:tblGrid>
                <a:gridCol w="339830"/>
                <a:gridCol w="2430532"/>
                <a:gridCol w="649638"/>
              </a:tblGrid>
              <a:tr h="291745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05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5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月北京</a:t>
                      </a:r>
                      <a:r>
                        <a:rPr lang="zh-CN" altLang="en-US" sz="105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地区收听排行</a:t>
                      </a:r>
                      <a:r>
                        <a:rPr lang="en-US" altLang="zh-CN" sz="105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TOP5</a:t>
                      </a:r>
                      <a:endParaRPr lang="en-US" altLang="zh-CN" sz="105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332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排名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频率名称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收听率（</a:t>
                      </a:r>
                      <a:r>
                        <a:rPr lang="en-US" altLang="zh-CN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%</a:t>
                      </a:r>
                      <a:r>
                        <a:rPr lang="zh-CN" alt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</a:rPr>
                        <a:t>）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21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5</a:t>
                      </a:r>
                      <a:endParaRPr lang="en-US" altLang="zh-CN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中央人民广播电台第四套节目都市之声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0.17</a:t>
                      </a:r>
                      <a:endParaRPr lang="en-US" altLang="zh-CN" sz="105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中央人民广播电台第三套节目音乐之声</a:t>
                      </a:r>
                      <a:endParaRPr lang="zh-CN" altLang="en-US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北京人民广播电台音乐</a:t>
                      </a:r>
                      <a:r>
                        <a:rPr lang="zh-CN" altLang="en-US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广播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北京人民广播电台文艺</a:t>
                      </a:r>
                      <a:r>
                        <a:rPr lang="zh-CN" altLang="en-US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广播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0.76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7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北京人民广播电台交通</a:t>
                      </a:r>
                      <a:r>
                        <a:rPr lang="zh-CN" altLang="en-US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广播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7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2.33</a:t>
                      </a:r>
                      <a:endParaRPr lang="en-US" altLang="zh-CN" sz="7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977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zh-CN" altLang="en-US" sz="5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数据来源</a:t>
                      </a:r>
                      <a:r>
                        <a:rPr lang="zh-CN" altLang="en-US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：</a:t>
                      </a:r>
                      <a:r>
                        <a:rPr lang="en-US" altLang="zh-CN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CSM 2014</a:t>
                      </a:r>
                      <a:r>
                        <a:rPr lang="zh-CN" altLang="en-US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1-30</a:t>
                      </a:r>
                      <a:r>
                        <a:rPr lang="zh-CN" altLang="en-US" sz="5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日 </a:t>
                      </a:r>
                      <a:endParaRPr lang="zh-CN" altLang="en-US" sz="5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5" marR="7145" marT="71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矢量大拇指"/>
          <p:cNvSpPr>
            <a:spLocks noChangeAspect="1" noChangeArrowheads="1"/>
          </p:cNvSpPr>
          <p:nvPr/>
        </p:nvSpPr>
        <p:spPr bwMode="auto">
          <a:xfrm>
            <a:off x="116697" y="-2793749"/>
            <a:ext cx="4346347" cy="5827951"/>
          </a:xfrm>
          <a:prstGeom prst="rect">
            <a:avLst/>
          </a:prstGeom>
          <a:noFill/>
        </p:spPr>
        <p:txBody>
          <a:bodyPr vert="horz" wrap="square" lIns="71314" tIns="35657" rIns="71314" bIns="35657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都市之声四个时段</a:t>
            </a:r>
            <a:r>
              <a:rPr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忠诚度表现优异！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14282" y="1142990"/>
            <a:ext cx="8750206" cy="3773965"/>
            <a:chOff x="214282" y="1059582"/>
            <a:chExt cx="8750206" cy="3559651"/>
          </a:xfrm>
        </p:grpSpPr>
        <p:grpSp>
          <p:nvGrpSpPr>
            <p:cNvPr id="44" name="组合 43"/>
            <p:cNvGrpSpPr/>
            <p:nvPr/>
          </p:nvGrpSpPr>
          <p:grpSpPr>
            <a:xfrm>
              <a:off x="982241" y="2261779"/>
              <a:ext cx="7179519" cy="2357454"/>
              <a:chOff x="1107256" y="2071684"/>
              <a:chExt cx="7179519" cy="2466900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5994713" y="3283124"/>
                <a:ext cx="2292062" cy="1255460"/>
                <a:chOff x="3643306" y="1500180"/>
                <a:chExt cx="1571636" cy="3214710"/>
              </a:xfrm>
            </p:grpSpPr>
            <p:sp>
              <p:nvSpPr>
                <p:cNvPr id="27" name="直角三角形 26"/>
                <p:cNvSpPr/>
                <p:nvPr/>
              </p:nvSpPr>
              <p:spPr>
                <a:xfrm>
                  <a:off x="4429124" y="1500180"/>
                  <a:ext cx="785818" cy="321471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直角三角形 27"/>
                <p:cNvSpPr/>
                <p:nvPr/>
              </p:nvSpPr>
              <p:spPr>
                <a:xfrm flipH="1">
                  <a:off x="3643306" y="1500180"/>
                  <a:ext cx="785818" cy="3214710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365561" y="2071684"/>
                <a:ext cx="2292062" cy="2466900"/>
                <a:chOff x="3643306" y="1500180"/>
                <a:chExt cx="1571636" cy="3214710"/>
              </a:xfrm>
            </p:grpSpPr>
            <p:sp>
              <p:nvSpPr>
                <p:cNvPr id="13" name="直角三角形 12"/>
                <p:cNvSpPr/>
                <p:nvPr/>
              </p:nvSpPr>
              <p:spPr>
                <a:xfrm>
                  <a:off x="4429124" y="1500180"/>
                  <a:ext cx="785818" cy="321471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 flipH="1">
                  <a:off x="3643306" y="1500180"/>
                  <a:ext cx="785818" cy="3214710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2736409" y="2725057"/>
                <a:ext cx="2292062" cy="1813527"/>
                <a:chOff x="3643306" y="1500180"/>
                <a:chExt cx="1571636" cy="3214710"/>
              </a:xfrm>
            </p:grpSpPr>
            <p:sp>
              <p:nvSpPr>
                <p:cNvPr id="21" name="直角三角形 20"/>
                <p:cNvSpPr/>
                <p:nvPr/>
              </p:nvSpPr>
              <p:spPr>
                <a:xfrm>
                  <a:off x="4429124" y="1500180"/>
                  <a:ext cx="785818" cy="321471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直角三角形 21"/>
                <p:cNvSpPr/>
                <p:nvPr/>
              </p:nvSpPr>
              <p:spPr>
                <a:xfrm flipH="1">
                  <a:off x="3643306" y="1500180"/>
                  <a:ext cx="785818" cy="3214710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1107256" y="3522016"/>
                <a:ext cx="2292062" cy="1016568"/>
                <a:chOff x="3643306" y="1500180"/>
                <a:chExt cx="1571636" cy="3214710"/>
              </a:xfrm>
            </p:grpSpPr>
            <p:sp>
              <p:nvSpPr>
                <p:cNvPr id="24" name="直角三角形 23"/>
                <p:cNvSpPr/>
                <p:nvPr/>
              </p:nvSpPr>
              <p:spPr>
                <a:xfrm>
                  <a:off x="4429124" y="1500180"/>
                  <a:ext cx="785818" cy="321471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直角三角形 24"/>
                <p:cNvSpPr/>
                <p:nvPr/>
              </p:nvSpPr>
              <p:spPr>
                <a:xfrm flipH="1">
                  <a:off x="3643306" y="1500180"/>
                  <a:ext cx="785818" cy="3214710"/>
                </a:xfrm>
                <a:prstGeom prst="rt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6" name="组合 35"/>
            <p:cNvGrpSpPr/>
            <p:nvPr/>
          </p:nvGrpSpPr>
          <p:grpSpPr>
            <a:xfrm>
              <a:off x="3643306" y="1059582"/>
              <a:ext cx="3214710" cy="642942"/>
              <a:chOff x="3893339" y="822548"/>
              <a:chExt cx="3214710" cy="642942"/>
            </a:xfrm>
          </p:grpSpPr>
          <p:sp>
            <p:nvSpPr>
              <p:cNvPr id="35" name="矩形标注 34"/>
              <p:cNvSpPr/>
              <p:nvPr/>
            </p:nvSpPr>
            <p:spPr>
              <a:xfrm>
                <a:off x="3893339" y="822548"/>
                <a:ext cx="3214710" cy="642942"/>
              </a:xfrm>
              <a:prstGeom prst="wedgeRectCallout">
                <a:avLst>
                  <a:gd name="adj1" fmla="val 4204"/>
                  <a:gd name="adj2" fmla="val 12546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929058" y="869487"/>
                <a:ext cx="3143272" cy="549064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>
                <a:spAutoFit/>
              </a:bodyPr>
              <a:lstStyle/>
              <a:p>
                <a:pPr algn="ctr">
                  <a:defRPr/>
                </a:pPr>
                <a:r>
                  <a:rPr lang="zh-CN" altLang="en-US" sz="19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活力上午时段忠诚度第一！</a:t>
                </a:r>
                <a:endParaRPr lang="en-US" altLang="zh-CN" sz="19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j-ea"/>
                    <a:ea typeface="+mj-ea"/>
                  </a:rPr>
                  <a:t>9:00-12:00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j-ea"/>
                    <a:ea typeface="+mj-ea"/>
                  </a:rPr>
                  <a:t>时段，同类频率中忠诚度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第一</a:t>
                </a:r>
                <a:endParaRPr lang="en-US" altLang="zh-CN" sz="2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928794" y="1976027"/>
              <a:ext cx="3214710" cy="642942"/>
              <a:chOff x="3893339" y="881737"/>
              <a:chExt cx="3214710" cy="642942"/>
            </a:xfrm>
          </p:grpSpPr>
          <p:sp>
            <p:nvSpPr>
              <p:cNvPr id="38" name="矩形标注 37"/>
              <p:cNvSpPr/>
              <p:nvPr/>
            </p:nvSpPr>
            <p:spPr>
              <a:xfrm>
                <a:off x="3893339" y="881737"/>
                <a:ext cx="3214710" cy="642942"/>
              </a:xfrm>
              <a:prstGeom prst="wedgeRectCallout">
                <a:avLst>
                  <a:gd name="adj1" fmla="val 6811"/>
                  <a:gd name="adj2" fmla="val 7987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29058" y="928676"/>
                <a:ext cx="3143272" cy="549064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>
                <a:spAutoFit/>
              </a:bodyPr>
              <a:lstStyle/>
              <a:p>
                <a:pPr algn="ctr">
                  <a:defRPr/>
                </a:pPr>
                <a:r>
                  <a:rPr lang="zh-CN" altLang="en-US" sz="1900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惬意午后时段</a:t>
                </a:r>
                <a:r>
                  <a:rPr lang="zh-CN" altLang="en-US" sz="19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忠诚度第一！</a:t>
                </a:r>
                <a:endParaRPr lang="en-US" altLang="zh-CN" sz="19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14:00-17:00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+mj-ea"/>
                    <a:ea typeface="+mj-ea"/>
                  </a:rPr>
                  <a:t>时段，同类频率中忠诚度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第一</a:t>
                </a:r>
                <a:endParaRPr lang="en-US" altLang="zh-CN" sz="2200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350848" y="2618969"/>
              <a:ext cx="3613640" cy="642942"/>
              <a:chOff x="5850914" y="2357436"/>
              <a:chExt cx="3371526" cy="642942"/>
            </a:xfrm>
          </p:grpSpPr>
          <p:sp>
            <p:nvSpPr>
              <p:cNvPr id="42" name="矩形标注 41"/>
              <p:cNvSpPr/>
              <p:nvPr/>
            </p:nvSpPr>
            <p:spPr>
              <a:xfrm>
                <a:off x="5850914" y="2357436"/>
                <a:ext cx="3371526" cy="642942"/>
              </a:xfrm>
              <a:prstGeom prst="wedgeRectCallout">
                <a:avLst>
                  <a:gd name="adj1" fmla="val -1213"/>
                  <a:gd name="adj2" fmla="val 6684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29322" y="2412070"/>
                <a:ext cx="3214710" cy="533675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早间高峰时段忠诚度优势显著！</a:t>
                </a:r>
                <a:endParaRPr lang="en-US" altLang="zh-CN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6:00-10:00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时段，同类频率中忠诚度第二</a:t>
                </a:r>
                <a:endParaRPr lang="en-US" altLang="zh-CN" sz="12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14282" y="2857502"/>
              <a:ext cx="3710216" cy="642942"/>
              <a:chOff x="5850914" y="2357436"/>
              <a:chExt cx="3371526" cy="642942"/>
            </a:xfrm>
          </p:grpSpPr>
          <p:sp>
            <p:nvSpPr>
              <p:cNvPr id="49" name="矩形标注 48"/>
              <p:cNvSpPr/>
              <p:nvPr/>
            </p:nvSpPr>
            <p:spPr>
              <a:xfrm>
                <a:off x="5850914" y="2357436"/>
                <a:ext cx="3371526" cy="642942"/>
              </a:xfrm>
              <a:prstGeom prst="wedgeRectCallout">
                <a:avLst>
                  <a:gd name="adj1" fmla="val 4584"/>
                  <a:gd name="adj2" fmla="val 679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929322" y="2412070"/>
                <a:ext cx="3214710" cy="533675"/>
              </a:xfrm>
              <a:prstGeom prst="rect">
                <a:avLst/>
              </a:prstGeom>
              <a:noFill/>
            </p:spPr>
            <p:txBody>
              <a:bodyPr wrap="square" lIns="71314" tIns="35657" rIns="71314" bIns="35657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轻松晚间时段忠诚度优势显著！</a:t>
                </a:r>
                <a:endParaRPr lang="en-US" altLang="zh-CN" b="1" dirty="0" smtClean="0">
                  <a:solidFill>
                    <a:schemeClr val="bg1"/>
                  </a:solidFill>
                  <a:latin typeface="+mj-ea"/>
                  <a:ea typeface="+mj-ea"/>
                </a:endParaRPr>
              </a:p>
              <a:p>
                <a:pPr algn="ctr">
                  <a:defRPr/>
                </a:pPr>
                <a:r>
                  <a:rPr lang="en-US" altLang="zh-CN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20:00-24:00</a:t>
                </a:r>
                <a:r>
                  <a:rPr lang="zh-CN" altLang="en-US" sz="1200" dirty="0" smtClean="0">
                    <a:solidFill>
                      <a:schemeClr val="bg1"/>
                    </a:solidFill>
                    <a:latin typeface="+mj-ea"/>
                    <a:ea typeface="+mj-ea"/>
                  </a:rPr>
                  <a:t>时段，同类频率中忠诚度第二</a:t>
                </a:r>
                <a:endParaRPr lang="en-US" altLang="zh-CN" sz="1200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youRadio">
      <a:dk1>
        <a:srgbClr val="595656"/>
      </a:dk1>
      <a:lt1>
        <a:sysClr val="window" lastClr="FFFFFF"/>
      </a:lt1>
      <a:dk2>
        <a:srgbClr val="E60012"/>
      </a:dk2>
      <a:lt2>
        <a:srgbClr val="C9C9CA"/>
      </a:lt2>
      <a:accent1>
        <a:srgbClr val="00A0E9"/>
      </a:accent1>
      <a:accent2>
        <a:srgbClr val="E4007F"/>
      </a:accent2>
      <a:accent3>
        <a:srgbClr val="009944"/>
      </a:accent3>
      <a:accent4>
        <a:srgbClr val="EB6300"/>
      </a:accent4>
      <a:accent5>
        <a:srgbClr val="541B86"/>
      </a:accent5>
      <a:accent6>
        <a:srgbClr val="AACD06"/>
      </a:accent6>
      <a:hlink>
        <a:srgbClr val="0000FF"/>
      </a:hlink>
      <a:folHlink>
        <a:srgbClr val="800080"/>
      </a:folHlink>
    </a:clrScheme>
    <a:fontScheme name="常用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4676</Words>
  <Application>Microsoft Office PowerPoint</Application>
  <PresentationFormat>全屏显示(16:9)</PresentationFormat>
  <Paragraphs>470</Paragraphs>
  <Slides>27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9" baseType="lpstr">
      <vt:lpstr>Office 主题</vt:lpstr>
      <vt:lpstr>工作表</vt:lpstr>
      <vt:lpstr>幻灯片 1</vt:lpstr>
      <vt:lpstr>关于都市之声</vt:lpstr>
      <vt:lpstr>About  都市之声FM101.8</vt:lpstr>
      <vt:lpstr>我们的优势明显</vt:lpstr>
      <vt:lpstr>都市之声频道优势</vt:lpstr>
      <vt:lpstr>我们用数据说话</vt:lpstr>
      <vt:lpstr>都市之声成绩单</vt:lpstr>
      <vt:lpstr>都市之声排名上升11个名次，收听率环比增长20%！</vt:lpstr>
      <vt:lpstr>都市之声四个时段忠诚度表现优异！</vt:lpstr>
      <vt:lpstr>都市之声收听率、忠诚度表现</vt:lpstr>
      <vt:lpstr>都市之声收听率、忠诚度表现</vt:lpstr>
      <vt:lpstr>我们的听众优质</vt:lpstr>
      <vt:lpstr>都市之声与北京所有频率听众构成对比</vt:lpstr>
      <vt:lpstr>都市之声受众精准锁定高消费人群</vt:lpstr>
      <vt:lpstr>我们的节目好听</vt:lpstr>
      <vt:lpstr>都市之声1018号生活列车线路图</vt:lpstr>
      <vt:lpstr>都市之声全天节目单</vt:lpstr>
      <vt:lpstr>都市之声本季王牌节目推荐</vt:lpstr>
      <vt:lpstr>7:00-10:00 《长安一路通》</vt:lpstr>
      <vt:lpstr>17:00-19:00 《乐活四九城》</vt:lpstr>
      <vt:lpstr>21:00-22:00 《娱乐三里屯之姐妹淘心话》</vt:lpstr>
      <vt:lpstr>都市之声各时段优质节目（周间）</vt:lpstr>
      <vt:lpstr>我们的服务专业</vt:lpstr>
      <vt:lpstr>都市之声节目形式</vt:lpstr>
      <vt:lpstr>都市之声广告开口规划</vt:lpstr>
      <vt:lpstr>2014都市之声常规广告刊例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xuxj</dc:creator>
  <cp:lastModifiedBy>jif</cp:lastModifiedBy>
  <cp:revision>164</cp:revision>
  <dcterms:created xsi:type="dcterms:W3CDTF">2014-06-03T03:59:13Z</dcterms:created>
  <dcterms:modified xsi:type="dcterms:W3CDTF">2014-07-25T01:40:41Z</dcterms:modified>
</cp:coreProperties>
</file>